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155"/>
  </p:notesMasterIdLst>
  <p:sldIdLst>
    <p:sldId id="266" r:id="rId2"/>
    <p:sldId id="381" r:id="rId3"/>
    <p:sldId id="380" r:id="rId4"/>
    <p:sldId id="271" r:id="rId5"/>
    <p:sldId id="384" r:id="rId6"/>
    <p:sldId id="385" r:id="rId7"/>
    <p:sldId id="282" r:id="rId8"/>
    <p:sldId id="285" r:id="rId9"/>
    <p:sldId id="283" r:id="rId10"/>
    <p:sldId id="347" r:id="rId11"/>
    <p:sldId id="386" r:id="rId12"/>
    <p:sldId id="314" r:id="rId13"/>
    <p:sldId id="387" r:id="rId14"/>
    <p:sldId id="389" r:id="rId15"/>
    <p:sldId id="388" r:id="rId16"/>
    <p:sldId id="312" r:id="rId17"/>
    <p:sldId id="316" r:id="rId18"/>
    <p:sldId id="315" r:id="rId19"/>
    <p:sldId id="345" r:id="rId20"/>
    <p:sldId id="346" r:id="rId21"/>
    <p:sldId id="348" r:id="rId22"/>
    <p:sldId id="322" r:id="rId23"/>
    <p:sldId id="318" r:id="rId24"/>
    <p:sldId id="349" r:id="rId25"/>
    <p:sldId id="284" r:id="rId26"/>
    <p:sldId id="394" r:id="rId27"/>
    <p:sldId id="390" r:id="rId28"/>
    <p:sldId id="391" r:id="rId29"/>
    <p:sldId id="392" r:id="rId30"/>
    <p:sldId id="393" r:id="rId31"/>
    <p:sldId id="286" r:id="rId32"/>
    <p:sldId id="396" r:id="rId33"/>
    <p:sldId id="397" r:id="rId34"/>
    <p:sldId id="398" r:id="rId35"/>
    <p:sldId id="305" r:id="rId36"/>
    <p:sldId id="287" r:id="rId37"/>
    <p:sldId id="352" r:id="rId38"/>
    <p:sldId id="400" r:id="rId39"/>
    <p:sldId id="350" r:id="rId40"/>
    <p:sldId id="351" r:id="rId41"/>
    <p:sldId id="288" r:id="rId42"/>
    <p:sldId id="402" r:id="rId43"/>
    <p:sldId id="403" r:id="rId44"/>
    <p:sldId id="404" r:id="rId45"/>
    <p:sldId id="405" r:id="rId46"/>
    <p:sldId id="406" r:id="rId47"/>
    <p:sldId id="289" r:id="rId48"/>
    <p:sldId id="353" r:id="rId49"/>
    <p:sldId id="408" r:id="rId50"/>
    <p:sldId id="291" r:id="rId51"/>
    <p:sldId id="307" r:id="rId52"/>
    <p:sldId id="354" r:id="rId53"/>
    <p:sldId id="355" r:id="rId54"/>
    <p:sldId id="290" r:id="rId55"/>
    <p:sldId id="410" r:id="rId56"/>
    <p:sldId id="356" r:id="rId57"/>
    <p:sldId id="411" r:id="rId58"/>
    <p:sldId id="412" r:id="rId59"/>
    <p:sldId id="413" r:id="rId60"/>
    <p:sldId id="414" r:id="rId61"/>
    <p:sldId id="415" r:id="rId62"/>
    <p:sldId id="416" r:id="rId63"/>
    <p:sldId id="417" r:id="rId64"/>
    <p:sldId id="293" r:id="rId65"/>
    <p:sldId id="358" r:id="rId66"/>
    <p:sldId id="419" r:id="rId67"/>
    <p:sldId id="420" r:id="rId68"/>
    <p:sldId id="421" r:id="rId69"/>
    <p:sldId id="422" r:id="rId70"/>
    <p:sldId id="294" r:id="rId71"/>
    <p:sldId id="424" r:id="rId72"/>
    <p:sldId id="309" r:id="rId73"/>
    <p:sldId id="426" r:id="rId74"/>
    <p:sldId id="427" r:id="rId75"/>
    <p:sldId id="300" r:id="rId76"/>
    <p:sldId id="361" r:id="rId77"/>
    <p:sldId id="363" r:id="rId78"/>
    <p:sldId id="365" r:id="rId79"/>
    <p:sldId id="364" r:id="rId80"/>
    <p:sldId id="367" r:id="rId81"/>
    <p:sldId id="366" r:id="rId82"/>
    <p:sldId id="342" r:id="rId83"/>
    <p:sldId id="339" r:id="rId84"/>
    <p:sldId id="368" r:id="rId85"/>
    <p:sldId id="371" r:id="rId86"/>
    <p:sldId id="375" r:id="rId87"/>
    <p:sldId id="428" r:id="rId88"/>
    <p:sldId id="378" r:id="rId89"/>
    <p:sldId id="373" r:id="rId90"/>
    <p:sldId id="370" r:id="rId91"/>
    <p:sldId id="298" r:id="rId92"/>
    <p:sldId id="296" r:id="rId93"/>
    <p:sldId id="297" r:id="rId94"/>
    <p:sldId id="374" r:id="rId95"/>
    <p:sldId id="299" r:id="rId96"/>
    <p:sldId id="303" r:id="rId97"/>
    <p:sldId id="376" r:id="rId98"/>
    <p:sldId id="302" r:id="rId99"/>
    <p:sldId id="430" r:id="rId100"/>
    <p:sldId id="431" r:id="rId101"/>
    <p:sldId id="432" r:id="rId102"/>
    <p:sldId id="433" r:id="rId103"/>
    <p:sldId id="377" r:id="rId104"/>
    <p:sldId id="311" r:id="rId105"/>
    <p:sldId id="320" r:id="rId106"/>
    <p:sldId id="379" r:id="rId107"/>
    <p:sldId id="323" r:id="rId108"/>
    <p:sldId id="343" r:id="rId109"/>
    <p:sldId id="324" r:id="rId110"/>
    <p:sldId id="325" r:id="rId111"/>
    <p:sldId id="435" r:id="rId112"/>
    <p:sldId id="436" r:id="rId113"/>
    <p:sldId id="437" r:id="rId114"/>
    <p:sldId id="326" r:id="rId115"/>
    <p:sldId id="438" r:id="rId116"/>
    <p:sldId id="439" r:id="rId117"/>
    <p:sldId id="327" r:id="rId118"/>
    <p:sldId id="440" r:id="rId119"/>
    <p:sldId id="441" r:id="rId120"/>
    <p:sldId id="442" r:id="rId121"/>
    <p:sldId id="443" r:id="rId122"/>
    <p:sldId id="328" r:id="rId123"/>
    <p:sldId id="444" r:id="rId124"/>
    <p:sldId id="329" r:id="rId125"/>
    <p:sldId id="445" r:id="rId126"/>
    <p:sldId id="446" r:id="rId127"/>
    <p:sldId id="333" r:id="rId128"/>
    <p:sldId id="447" r:id="rId129"/>
    <p:sldId id="448" r:id="rId130"/>
    <p:sldId id="330" r:id="rId131"/>
    <p:sldId id="449" r:id="rId132"/>
    <p:sldId id="331" r:id="rId133"/>
    <p:sldId id="450" r:id="rId134"/>
    <p:sldId id="451" r:id="rId135"/>
    <p:sldId id="332" r:id="rId136"/>
    <p:sldId id="452" r:id="rId137"/>
    <p:sldId id="453" r:id="rId138"/>
    <p:sldId id="334" r:id="rId139"/>
    <p:sldId id="335" r:id="rId140"/>
    <p:sldId id="454" r:id="rId141"/>
    <p:sldId id="455" r:id="rId142"/>
    <p:sldId id="336" r:id="rId143"/>
    <p:sldId id="456" r:id="rId144"/>
    <p:sldId id="457" r:id="rId145"/>
    <p:sldId id="337" r:id="rId146"/>
    <p:sldId id="458" r:id="rId147"/>
    <p:sldId id="459" r:id="rId148"/>
    <p:sldId id="338" r:id="rId149"/>
    <p:sldId id="460" r:id="rId150"/>
    <p:sldId id="461" r:id="rId151"/>
    <p:sldId id="344" r:id="rId152"/>
    <p:sldId id="462" r:id="rId153"/>
    <p:sldId id="281" r:id="rId15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00"/>
    <a:srgbClr val="F7FFA9"/>
    <a:srgbClr val="FFFE9B"/>
    <a:srgbClr val="303030"/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58"/>
    <p:restoredTop sz="93301"/>
  </p:normalViewPr>
  <p:slideViewPr>
    <p:cSldViewPr snapToGrid="0" snapToObjects="1">
      <p:cViewPr varScale="1">
        <p:scale>
          <a:sx n="79" d="100"/>
          <a:sy n="79" d="100"/>
        </p:scale>
        <p:origin x="216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notesMaster" Target="notesMasters/notesMaster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presProps" Target="pres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/Relationships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svg>
</file>

<file path=ppt/media/image2.png>
</file>

<file path=ppt/media/image20.jpeg>
</file>

<file path=ppt/media/image21.jpg>
</file>

<file path=ppt/media/image22.gif>
</file>

<file path=ppt/media/image23.png>
</file>

<file path=ppt/media/image24.svg>
</file>

<file path=ppt/media/image25.jpg>
</file>

<file path=ppt/media/image26.png>
</file>

<file path=ppt/media/image27.jpg>
</file>

<file path=ppt/media/image28.jpg>
</file>

<file path=ppt/media/image29.png>
</file>

<file path=ppt/media/image3.jpeg>
</file>

<file path=ppt/media/image30.svg>
</file>

<file path=ppt/media/image31.tiff>
</file>

<file path=ppt/media/image32.jpeg>
</file>

<file path=ppt/media/image33.gif>
</file>

<file path=ppt/media/image34.png>
</file>

<file path=ppt/media/image35.gif>
</file>

<file path=ppt/media/image36.gif>
</file>

<file path=ppt/media/image37.png>
</file>

<file path=ppt/media/image38.png>
</file>

<file path=ppt/media/image39.svg>
</file>

<file path=ppt/media/image4.png>
</file>

<file path=ppt/media/image40.jpg>
</file>

<file path=ppt/media/image41.jpg>
</file>

<file path=ppt/media/image42.png>
</file>

<file path=ppt/media/image43.gif>
</file>

<file path=ppt/media/image44.jpg>
</file>

<file path=ppt/media/image5.svg>
</file>

<file path=ppt/media/image6.jpg>
</file>

<file path=ppt/media/image7.jp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19/11/2020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Software </a:t>
            </a:r>
            <a:r>
              <a:rPr lang="pt-BR" dirty="0" err="1"/>
              <a:t>Rot</a:t>
            </a:r>
            <a:r>
              <a:rPr lang="pt-BR" dirty="0"/>
              <a:t>, formalmente: deterioração ou erosão de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6431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Você quebrou, você é responsável.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75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36838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96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0810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 toma muito mais tempo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98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70367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 toma muito mais tempo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99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23134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 toma muito mais tempo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100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6690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 toma muito mais tempo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101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62501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 toma muito mais tempo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102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3854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Pronuncia-se: </a:t>
            </a:r>
            <a:r>
              <a:rPr lang="pt-BR" dirty="0" err="1"/>
              <a:t>dáistra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104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9546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Software </a:t>
            </a:r>
            <a:r>
              <a:rPr lang="pt-BR" dirty="0" err="1"/>
              <a:t>Rot</a:t>
            </a:r>
            <a:r>
              <a:rPr lang="pt-BR" dirty="0"/>
              <a:t>, formalmente: deterioração ou erosão de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5100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Software </a:t>
            </a:r>
            <a:r>
              <a:rPr lang="pt-BR" dirty="0" err="1"/>
              <a:t>Rot</a:t>
            </a:r>
            <a:r>
              <a:rPr lang="pt-BR" dirty="0"/>
              <a:t>, formalmente: deterioração ou erosão de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8040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Software </a:t>
            </a:r>
            <a:r>
              <a:rPr lang="pt-BR" dirty="0" err="1"/>
              <a:t>Rot</a:t>
            </a:r>
            <a:r>
              <a:rPr lang="pt-BR" dirty="0"/>
              <a:t>, formalmente: deterioração ou erosão de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4738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/>
              <a:t>- Não foi projetado adequadamente desde o início, pela falta de visão do futuro e de como o </a:t>
            </a:r>
            <a:r>
              <a:rPr lang="pt-BR" sz="1200" dirty="0" err="1"/>
              <a:t>JUnit</a:t>
            </a:r>
            <a:r>
              <a:rPr lang="pt-BR" sz="1200" dirty="0"/>
              <a:t> seria usado e integrado em outras ferramentas.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/>
              <a:t>- Criar um novo software para atender às necessidades atuais, principalmente de ferramentas que se integram com ele, foi mais viável.</a:t>
            </a:r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7140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2</a:t>
            </a:r>
            <a:r>
              <a:rPr lang="pt-PT" sz="1200" b="1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. , digitamos </a:t>
            </a:r>
            <a:r>
              <a:rPr lang="pt-PT" sz="1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alguns valores e verificamos se o resultado é o esperado.</a:t>
            </a:r>
            <a:br>
              <a:rPr lang="pt-PT" sz="1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</a:br>
            <a:r>
              <a:rPr lang="pt-PT" sz="1200" b="1" dirty="0"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3. ... ele pode deixar de fazer o que era esperado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50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9133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51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96991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52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6196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53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9405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11/19/20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11/19/20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11/19/20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11/19/20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11/19/20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about.me/manoelcamp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quote.org/wiki/Edsger_Dijkstra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1.jpg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unclebobmartin/status/1135130426673106944" TargetMode="External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.io/fjzyN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en.wikipedia.org/wiki/Single_responsibility_principl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LID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2IsdeSy" TargetMode="Externa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2wKv7qi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://wiki.c2.com/?GodMethod" TargetMode="Externa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sbn=8577804151" TargetMode="External"/><Relationship Id="rId2" Type="http://schemas.openxmlformats.org/officeDocument/2006/relationships/hyperlink" Target="https://books.google.com.br/books?isbn=8576082675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ProgrammerHumor/comments/8pdebc/only_god_and_i_knew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quote.org/wiki/Martin_Fowler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hyperlink" Target="http://www.goodreads.com/quotes/835238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cnb.cx/2Xu8i8S" TargetMode="Externa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WZ5J4eocHjY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hyperlink" Target="https://www.dicio.com.br/guiar/" TargetMode="Externa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34thHiw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Divis&#227;o_e_conquista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tif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4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gif"/><Relationship Id="rId5" Type="http://schemas.openxmlformats.org/officeDocument/2006/relationships/image" Target="../media/image39.svg"/><Relationship Id="rId4" Type="http://schemas.openxmlformats.org/officeDocument/2006/relationships/image" Target="../media/image38.pn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6" y="227062"/>
            <a:ext cx="11090563" cy="1864976"/>
          </a:xfrm>
        </p:spPr>
        <p:txBody>
          <a:bodyPr>
            <a:noAutofit/>
          </a:bodyPr>
          <a:lstStyle/>
          <a:p>
            <a:pPr algn="ctr"/>
            <a:r>
              <a:rPr lang="pt-BR" sz="4400" b="1" i="1" dirty="0"/>
              <a:t>Test-</a:t>
            </a:r>
            <a:r>
              <a:rPr lang="pt-BR" sz="4400" b="1" i="1" dirty="0" err="1"/>
              <a:t>Driven</a:t>
            </a:r>
            <a:r>
              <a:rPr lang="pt-BR" sz="4400" b="1" i="1" dirty="0"/>
              <a:t> Development</a:t>
            </a:r>
            <a:r>
              <a:rPr lang="pt-BR" sz="4400" b="1" i="1" dirty="0">
                <a:sym typeface="Wingdings" pitchFamily="2" charset="2"/>
              </a:rPr>
              <a:t> (TDD): </a:t>
            </a:r>
            <a:r>
              <a:rPr lang="pt-BR" sz="4400" b="1" dirty="0">
                <a:sym typeface="Wingdings" pitchFamily="2" charset="2"/>
              </a:rPr>
              <a:t>Desenvolvimento Guiado por Testes</a:t>
            </a:r>
            <a:br>
              <a:rPr lang="pt-BR" sz="4400" b="1" dirty="0">
                <a:sym typeface="Wingdings" pitchFamily="2" charset="2"/>
              </a:rPr>
            </a:br>
            <a:r>
              <a:rPr lang="pt-BR" sz="4400" b="1" cap="none" dirty="0">
                <a:sym typeface="Wingdings" pitchFamily="2" charset="2"/>
              </a:rPr>
              <a:t>Porque e como Aplicar</a:t>
            </a:r>
            <a:endParaRPr lang="pt-BR" sz="4400" b="1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5999" y="2355273"/>
            <a:ext cx="10490200" cy="3061854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3600" b="1" dirty="0"/>
              <a:t>Prof. Me. Manoel Campos </a:t>
            </a:r>
            <a:r>
              <a:rPr lang="pt-BR" sz="3600" b="1" dirty="0">
                <a:hlinkClick r:id="rId2"/>
              </a:rPr>
              <a:t>https://about.me/manoelcampos</a:t>
            </a:r>
            <a:r>
              <a:rPr lang="pt-BR" sz="3600" b="1" dirty="0"/>
              <a:t> </a:t>
            </a:r>
          </a:p>
          <a:p>
            <a:pPr algn="ctr">
              <a:lnSpc>
                <a:spcPct val="100000"/>
              </a:lnSpc>
            </a:pPr>
            <a:r>
              <a:rPr lang="pt-BR" sz="3600" b="1" dirty="0"/>
              <a:t>Prof. Me. Mauro Henrique</a:t>
            </a:r>
          </a:p>
          <a:p>
            <a:pPr algn="ctr">
              <a:lnSpc>
                <a:spcPct val="100000"/>
              </a:lnSpc>
            </a:pPr>
            <a:r>
              <a:rPr lang="pt-BR" sz="3200" b="1" dirty="0"/>
              <a:t>Instituto Federal de Educação do Tocantins </a:t>
            </a:r>
            <a:br>
              <a:rPr lang="pt-BR" sz="3200" b="1" dirty="0"/>
            </a:br>
            <a:r>
              <a:rPr lang="pt-BR" sz="3200" b="1" dirty="0"/>
              <a:t>(IFTO, Campus Palmas)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93E2C8F5-B35B-4728-AFAB-5111275C6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9EB4E46-374D-4E57-9304-5B8EDFB8E5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209ACEE-BDF3-0140-9239-DD7CD58C9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7410" y="2004061"/>
            <a:ext cx="613299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200" dirty="0" err="1"/>
              <a:t>Métodos</a:t>
            </a:r>
            <a:r>
              <a:rPr lang="en-US" sz="4200" dirty="0"/>
              <a:t> </a:t>
            </a:r>
            <a:r>
              <a:rPr lang="en-US" sz="4200" dirty="0" err="1"/>
              <a:t>pequenos</a:t>
            </a:r>
            <a:r>
              <a:rPr lang="en-US" sz="4200" dirty="0"/>
              <a:t>: 1 </a:t>
            </a:r>
            <a:r>
              <a:rPr lang="en-US" sz="4200" dirty="0" err="1"/>
              <a:t>só</a:t>
            </a:r>
            <a:r>
              <a:rPr lang="en-US" sz="4200" dirty="0"/>
              <a:t> </a:t>
            </a:r>
            <a:r>
              <a:rPr lang="en-US" sz="4200" dirty="0" err="1"/>
              <a:t>tarefa</a:t>
            </a:r>
            <a:endParaRPr lang="en-US" sz="4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23" name="Graphic 22" descr="List">
            <a:extLst>
              <a:ext uri="{FF2B5EF4-FFF2-40B4-BE49-F238E27FC236}">
                <a16:creationId xmlns:a16="http://schemas.microsoft.com/office/drawing/2014/main" id="{1F0C5857-96BB-6A41-A3E8-844A70FF52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86851" y="2311682"/>
            <a:ext cx="1636676" cy="163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63462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5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07"/>
            <a:ext cx="3429001" cy="1117188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540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SEM mas!!!</a:t>
            </a:r>
            <a:endParaRPr lang="pt-BR" i="1" cap="none" dirty="0">
              <a:effectLst>
                <a:outerShdw blurRad="2540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543987"/>
            <a:ext cx="10656314" cy="49065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rgbClr val="F7FFA9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Tentar resolver um problema semanas ou meses depois é </a:t>
            </a:r>
            <a:r>
              <a:rPr lang="pt-PT" sz="4400" b="1" dirty="0" err="1">
                <a:solidFill>
                  <a:srgbClr val="F7FFA9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muuuuuuuuuuuuuuuito</a:t>
            </a:r>
            <a:r>
              <a:rPr lang="pt-PT" sz="4400" b="1" dirty="0">
                <a:solidFill>
                  <a:srgbClr val="F7FFA9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mais difícil!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100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81768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5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07"/>
            <a:ext cx="3429001" cy="1117188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540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SEM mas!!!</a:t>
            </a:r>
            <a:endParaRPr lang="pt-BR" i="1" cap="none" dirty="0">
              <a:effectLst>
                <a:outerShdw blurRad="2540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543987"/>
            <a:ext cx="10656314" cy="49065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rgbClr val="F7FFA9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Sabendo que há um conjunto de testes, você se sente mais à vontade para </a:t>
            </a:r>
            <a:r>
              <a:rPr lang="pt-PT" sz="4400" b="1" dirty="0" err="1">
                <a:solidFill>
                  <a:srgbClr val="F7FFA9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refatorar</a:t>
            </a:r>
            <a:r>
              <a:rPr lang="pt-PT" sz="4400" b="1" dirty="0">
                <a:solidFill>
                  <a:srgbClr val="F7FFA9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o código.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101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45137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5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07"/>
            <a:ext cx="3429001" cy="1117188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540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SEM mas!!!</a:t>
            </a:r>
            <a:endParaRPr lang="pt-BR" i="1" cap="none" dirty="0">
              <a:effectLst>
                <a:outerShdw blurRad="2540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543987"/>
            <a:ext cx="10656314" cy="49065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rgbClr val="F7FFA9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Principalmente se o código não é seu.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102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70562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1621C1-330D-DD46-B13E-576F88B42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b="1"/>
              <a:t>Mas tenha em mente que...</a:t>
            </a:r>
            <a:endParaRPr lang="en-US" sz="540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698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517DD-B0A3-B841-9D3A-ECFA37739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" b="1" i="1" dirty="0"/>
              <a:t>Testes apenas são capazes de mostrar a presença de erros, não sua ausência.</a:t>
            </a:r>
            <a:endParaRPr lang="pt-BR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88C27-1A35-4641-962F-E69A80C7E47B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0" y="3405909"/>
            <a:ext cx="10524572" cy="1695482"/>
          </a:xfrm>
        </p:spPr>
        <p:txBody>
          <a:bodyPr>
            <a:noAutofit/>
          </a:bodyPr>
          <a:lstStyle/>
          <a:p>
            <a:pPr algn="r"/>
            <a:r>
              <a:rPr lang="pt" sz="3600" dirty="0" err="1"/>
              <a:t>Edsger</a:t>
            </a:r>
            <a:r>
              <a:rPr lang="pt" sz="3600" dirty="0"/>
              <a:t> </a:t>
            </a:r>
            <a:r>
              <a:rPr lang="pt" sz="3600" dirty="0" err="1"/>
              <a:t>Dijkstra</a:t>
            </a:r>
            <a:r>
              <a:rPr lang="pt" sz="3600" dirty="0"/>
              <a:t>, Cientista da Computação</a:t>
            </a:r>
            <a:br>
              <a:rPr lang="pt" sz="3600" dirty="0"/>
            </a:br>
            <a:r>
              <a:rPr lang="en-US" sz="3600" dirty="0">
                <a:hlinkClick r:id="rId3"/>
              </a:rPr>
              <a:t>https://pt.wikiquote.org/wiki/Edsger_Dijkstra</a:t>
            </a:r>
            <a:r>
              <a:rPr lang="en-US" sz="3600" dirty="0"/>
              <a:t> </a:t>
            </a:r>
            <a:endParaRPr lang="pt-BR" sz="3600" dirty="0"/>
          </a:p>
        </p:txBody>
      </p:sp>
      <p:pic>
        <p:nvPicPr>
          <p:cNvPr id="8" name="Picture 7" descr="A person wearing glasses&#10;&#10;Description automatically generated">
            <a:extLst>
              <a:ext uri="{FF2B5EF4-FFF2-40B4-BE49-F238E27FC236}">
                <a16:creationId xmlns:a16="http://schemas.microsoft.com/office/drawing/2014/main" id="{961E50B6-DE39-2942-B535-906EB50DA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8804" y="3100342"/>
            <a:ext cx="1447799" cy="193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11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1CED33-363D-5C4E-9D03-38B2434A4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907" y="103909"/>
            <a:ext cx="9919855" cy="421593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3816712-6669-904E-B1B1-F14DC1291087}"/>
              </a:ext>
            </a:extLst>
          </p:cNvPr>
          <p:cNvSpPr/>
          <p:nvPr/>
        </p:nvSpPr>
        <p:spPr>
          <a:xfrm>
            <a:off x="2396834" y="4319847"/>
            <a:ext cx="762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hlinkClick r:id="rId3"/>
              </a:rPr>
              <a:t>https://twitter.com/unclebobmartin/status/1135130426673106944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676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C393F2-32B3-1A41-AB32-944FEABC3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EE838B-BC28-4A4C-8D5A-89D9803BBAC4}"/>
              </a:ext>
            </a:extLst>
          </p:cNvPr>
          <p:cNvSpPr txBox="1"/>
          <p:nvPr/>
        </p:nvSpPr>
        <p:spPr>
          <a:xfrm rot="-5400000">
            <a:off x="10210799" y="2878667"/>
            <a:ext cx="3377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highlight>
                  <a:srgbClr val="000000"/>
                </a:highlight>
              </a:rPr>
              <a:t>Imagem: </a:t>
            </a:r>
            <a:r>
              <a:rPr lang="pt-BR" dirty="0" err="1">
                <a:solidFill>
                  <a:schemeClr val="bg1"/>
                </a:solidFill>
                <a:highlight>
                  <a:srgbClr val="000000"/>
                </a:highlight>
              </a:rPr>
              <a:t>https</a:t>
            </a:r>
            <a:r>
              <a:rPr lang="pt-BR" dirty="0">
                <a:solidFill>
                  <a:schemeClr val="bg1"/>
                </a:solidFill>
                <a:highlight>
                  <a:srgbClr val="000000"/>
                </a:highlight>
              </a:rPr>
              <a:t>://</a:t>
            </a:r>
            <a:r>
              <a:rPr lang="pt-BR" dirty="0" err="1">
                <a:solidFill>
                  <a:schemeClr val="bg1"/>
                </a:solidFill>
                <a:highlight>
                  <a:srgbClr val="000000"/>
                </a:highlight>
              </a:rPr>
              <a:t>giphy.com</a:t>
            </a:r>
            <a:endParaRPr lang="pt-BR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78E166-BAA6-D847-AAFE-B851FE2A1B79}"/>
              </a:ext>
            </a:extLst>
          </p:cNvPr>
          <p:cNvSpPr txBox="1"/>
          <p:nvPr/>
        </p:nvSpPr>
        <p:spPr>
          <a:xfrm>
            <a:off x="4648" y="148063"/>
            <a:ext cx="44823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800" b="1" dirty="0"/>
              <a:t>Mãos à obra...</a:t>
            </a:r>
          </a:p>
        </p:txBody>
      </p:sp>
    </p:spTree>
    <p:extLst>
      <p:ext uri="{BB962C8B-B14F-4D97-AF65-F5344CB8AC3E}">
        <p14:creationId xmlns:p14="http://schemas.microsoft.com/office/powerpoint/2010/main" val="81006256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69CC2F1-8086-8F4E-B424-E8C738FB76CC}"/>
              </a:ext>
            </a:extLst>
          </p:cNvPr>
          <p:cNvSpPr txBox="1">
            <a:spLocks/>
          </p:cNvSpPr>
          <p:nvPr/>
        </p:nvSpPr>
        <p:spPr>
          <a:xfrm>
            <a:off x="1066800" y="3042773"/>
            <a:ext cx="10524572" cy="169548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dirty="0" err="1"/>
              <a:t>Iniciar</a:t>
            </a:r>
            <a:r>
              <a:rPr lang="en-US" sz="3600" dirty="0"/>
              <a:t> </a:t>
            </a:r>
            <a:r>
              <a:rPr lang="en-US" sz="3600" dirty="0" err="1"/>
              <a:t>Projeto</a:t>
            </a:r>
            <a:r>
              <a:rPr lang="en-US" sz="3600" dirty="0"/>
              <a:t> </a:t>
            </a:r>
            <a:r>
              <a:rPr lang="en-US" sz="3600" dirty="0" err="1"/>
              <a:t>Máximo</a:t>
            </a:r>
            <a:r>
              <a:rPr lang="en-US" sz="3600" dirty="0"/>
              <a:t> Divisor </a:t>
            </a:r>
            <a:r>
              <a:rPr lang="en-US" sz="3600" dirty="0" err="1"/>
              <a:t>Comum</a:t>
            </a:r>
            <a:r>
              <a:rPr lang="en-US" sz="3600" dirty="0"/>
              <a:t> (MDC)</a:t>
            </a:r>
          </a:p>
          <a:p>
            <a:pPr marL="0" indent="0" algn="ctr">
              <a:buNone/>
            </a:pPr>
            <a:r>
              <a:rPr lang="en-US" sz="3600" dirty="0">
                <a:hlinkClick r:id="rId2"/>
              </a:rPr>
              <a:t>https://git.io/fjzyN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00834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b="1" dirty="0"/>
              <a:t>Boas </a:t>
            </a:r>
            <a:r>
              <a:rPr lang="en-US" sz="5400" b="1" dirty="0" err="1"/>
              <a:t>práticas</a:t>
            </a:r>
            <a:r>
              <a:rPr lang="en-US" sz="5400" b="1" dirty="0"/>
              <a:t> do </a:t>
            </a:r>
            <a:r>
              <a:rPr lang="en-US" sz="5400" b="1" dirty="0" err="1"/>
              <a:t>tdd</a:t>
            </a:r>
            <a:br>
              <a:rPr lang="en-US" sz="5400" b="1" dirty="0"/>
            </a:br>
            <a:r>
              <a:rPr lang="en-US" sz="5400" dirty="0"/>
              <a:t>F.I.R.S.T </a:t>
            </a:r>
            <a:br>
              <a:rPr lang="en-US" sz="5400" dirty="0"/>
            </a:br>
            <a:r>
              <a:rPr lang="en-US" sz="5400" dirty="0"/>
              <a:t>(</a:t>
            </a:r>
            <a:r>
              <a:rPr lang="en-US" sz="5400" i="1" dirty="0"/>
              <a:t>Clean Code</a:t>
            </a:r>
            <a:r>
              <a:rPr lang="en-US" sz="5400" dirty="0"/>
              <a:t>)</a:t>
            </a:r>
            <a:br>
              <a:rPr lang="en-US" sz="5400" dirty="0"/>
            </a:br>
            <a:endParaRPr lang="en-US" sz="54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647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>
                <a:solidFill>
                  <a:srgbClr val="00B0F0"/>
                </a:solidFill>
              </a:rPr>
              <a:t>F</a:t>
            </a:r>
            <a:r>
              <a:rPr lang="pt-PT" sz="4800" b="1" dirty="0"/>
              <a:t>.I.R.S.T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78503"/>
            <a:ext cx="10656314" cy="417201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b="1" dirty="0" err="1"/>
              <a:t>Fast</a:t>
            </a:r>
            <a:endParaRPr lang="pt-PT" sz="3200" dirty="0"/>
          </a:p>
          <a:p>
            <a:r>
              <a:rPr lang="pt-PT" sz="3200" dirty="0"/>
              <a:t>Devem rodar rapidamente...</a:t>
            </a:r>
          </a:p>
          <a:p>
            <a:r>
              <a:rPr lang="pt-PT" sz="3200" dirty="0"/>
              <a:t>ou você vai evitar rodá-los depois de uma alteração ou </a:t>
            </a:r>
            <a:r>
              <a:rPr lang="pt-PT" sz="3200" i="1" dirty="0" err="1"/>
              <a:t>refactoring</a:t>
            </a:r>
            <a:r>
              <a:rPr lang="pt-PT" sz="3200" dirty="0"/>
              <a:t>.</a:t>
            </a:r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109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117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479" y="1681985"/>
            <a:ext cx="8797635" cy="1636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000" b="1" dirty="0"/>
              <a:t>Boa prática enfatizada pelo livro </a:t>
            </a:r>
            <a:r>
              <a:rPr lang="pt-BR" sz="4000" b="1" i="1" dirty="0"/>
              <a:t>Clean </a:t>
            </a:r>
            <a:r>
              <a:rPr lang="pt-BR" sz="4000" b="1" i="1" dirty="0" err="1"/>
              <a:t>Code</a:t>
            </a:r>
            <a:endParaRPr lang="pt-BR" sz="4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FC80AF-D083-6D42-B672-ABA9A851D6D6}"/>
              </a:ext>
            </a:extLst>
          </p:cNvPr>
          <p:cNvSpPr txBox="1"/>
          <p:nvPr/>
        </p:nvSpPr>
        <p:spPr>
          <a:xfrm>
            <a:off x="8145939" y="6204041"/>
            <a:ext cx="39453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00" dirty="0" err="1"/>
              <a:t>https</a:t>
            </a:r>
            <a:r>
              <a:rPr lang="pt-BR" sz="900" dirty="0"/>
              <a:t>://</a:t>
            </a:r>
            <a:r>
              <a:rPr lang="pt-BR" sz="900" dirty="0" err="1"/>
              <a:t>medium.com</a:t>
            </a:r>
            <a:r>
              <a:rPr lang="pt-BR" sz="900" dirty="0"/>
              <a:t>/@</a:t>
            </a:r>
            <a:r>
              <a:rPr lang="pt-BR" sz="900" dirty="0" err="1"/>
              <a:t>biratkirat</a:t>
            </a:r>
            <a:r>
              <a:rPr lang="pt-BR" sz="900" dirty="0"/>
              <a:t>/clean-code-series-i-e1d60fc6d6ec</a:t>
            </a:r>
          </a:p>
        </p:txBody>
      </p:sp>
      <p:pic>
        <p:nvPicPr>
          <p:cNvPr id="9" name="Picture 8" descr="A picture containing book, text&#10;&#10;Description automatically generated">
            <a:extLst>
              <a:ext uri="{FF2B5EF4-FFF2-40B4-BE49-F238E27FC236}">
                <a16:creationId xmlns:a16="http://schemas.microsoft.com/office/drawing/2014/main" id="{609EC042-BD15-5746-AD6C-2837FE75C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692" y="3315888"/>
            <a:ext cx="3255818" cy="2865120"/>
          </a:xfrm>
          <a:prstGeom prst="rect">
            <a:avLst/>
          </a:prstGeom>
        </p:spPr>
      </p:pic>
      <p:pic>
        <p:nvPicPr>
          <p:cNvPr id="6" name="Picture 5" descr="A picture containing monitor, computer&#10;&#10;Description automatically generated">
            <a:extLst>
              <a:ext uri="{FF2B5EF4-FFF2-40B4-BE49-F238E27FC236}">
                <a16:creationId xmlns:a16="http://schemas.microsoft.com/office/drawing/2014/main" id="{71E6D070-4789-E74F-B218-FFA1D9753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65" y="3470565"/>
            <a:ext cx="2301600" cy="3000515"/>
          </a:xfrm>
          <a:prstGeom prst="rect">
            <a:avLst/>
          </a:prstGeom>
        </p:spPr>
      </p:pic>
      <p:pic>
        <p:nvPicPr>
          <p:cNvPr id="10" name="Graphic 9" descr="List">
            <a:extLst>
              <a:ext uri="{FF2B5EF4-FFF2-40B4-BE49-F238E27FC236}">
                <a16:creationId xmlns:a16="http://schemas.microsoft.com/office/drawing/2014/main" id="{1F6156E0-7611-5545-9562-CDC3F09208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27021" y="43923"/>
            <a:ext cx="1636676" cy="163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0120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</a:t>
            </a:r>
            <a:r>
              <a:rPr lang="pt-PT" sz="4800" b="1" dirty="0">
                <a:solidFill>
                  <a:srgbClr val="00B0F0"/>
                </a:solidFill>
              </a:rPr>
              <a:t>I</a:t>
            </a:r>
            <a:r>
              <a:rPr lang="pt-PT" sz="4800" b="1" dirty="0"/>
              <a:t>.R.S.T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b="1" dirty="0" err="1"/>
              <a:t>Independent</a:t>
            </a:r>
            <a:endParaRPr lang="pt-PT" sz="3200" dirty="0"/>
          </a:p>
          <a:p>
            <a:r>
              <a:rPr lang="pt-PT" sz="3200" dirty="0"/>
              <a:t>Não devem depender um do outro.</a:t>
            </a:r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110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26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</a:t>
            </a:r>
            <a:r>
              <a:rPr lang="pt-PT" sz="4800" b="1" dirty="0">
                <a:solidFill>
                  <a:srgbClr val="00B0F0"/>
                </a:solidFill>
              </a:rPr>
              <a:t>I</a:t>
            </a:r>
            <a:r>
              <a:rPr lang="pt-PT" sz="4800" b="1" dirty="0"/>
              <a:t>.R.S.T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b="1" dirty="0" err="1"/>
              <a:t>Independent</a:t>
            </a:r>
            <a:endParaRPr lang="pt-PT" sz="3200" dirty="0"/>
          </a:p>
          <a:p>
            <a:r>
              <a:rPr lang="pt-PT" sz="3200" dirty="0"/>
              <a:t>A ordem de execução não deve importar (apesar de ser possível ordenar no </a:t>
            </a:r>
            <a:r>
              <a:rPr lang="pt-PT" sz="3200" dirty="0" err="1"/>
              <a:t>JUnit</a:t>
            </a:r>
            <a:r>
              <a:rPr lang="pt-PT" sz="3200" dirty="0"/>
              <a:t> 5).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111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45347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</a:t>
            </a:r>
            <a:r>
              <a:rPr lang="pt-PT" sz="4800" b="1" dirty="0">
                <a:solidFill>
                  <a:srgbClr val="00B0F0"/>
                </a:solidFill>
              </a:rPr>
              <a:t>I</a:t>
            </a:r>
            <a:r>
              <a:rPr lang="pt-PT" sz="4800" b="1" dirty="0"/>
              <a:t>.R.S.T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b="1" dirty="0" err="1"/>
              <a:t>Independent</a:t>
            </a:r>
            <a:endParaRPr lang="pt-PT" sz="3200" dirty="0"/>
          </a:p>
          <a:p>
            <a:r>
              <a:rPr lang="pt-PT" sz="3200" dirty="0"/>
              <a:t>A execução de um teste não deve causar efeito colateral em outro;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112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958429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</a:t>
            </a:r>
            <a:r>
              <a:rPr lang="pt-PT" sz="4800" b="1" dirty="0">
                <a:solidFill>
                  <a:srgbClr val="00B0F0"/>
                </a:solidFill>
              </a:rPr>
              <a:t>I</a:t>
            </a:r>
            <a:r>
              <a:rPr lang="pt-PT" sz="4800" b="1" dirty="0"/>
              <a:t>.R.S.T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b="1" dirty="0" err="1"/>
              <a:t>Independent</a:t>
            </a:r>
            <a:endParaRPr lang="pt-PT" sz="3200" dirty="0"/>
          </a:p>
          <a:p>
            <a:r>
              <a:rPr lang="pt-PT" sz="3200" dirty="0" err="1"/>
              <a:t>i.e</a:t>
            </a:r>
            <a:r>
              <a:rPr lang="pt-PT" sz="3200" dirty="0"/>
              <a:t>, um teste não deve alterar variáveis que outro teste usa (ver </a:t>
            </a:r>
            <a:r>
              <a:rPr lang="pt-PT" sz="3200" i="1" dirty="0"/>
              <a:t>@</a:t>
            </a:r>
            <a:r>
              <a:rPr lang="pt-PT" sz="3200" i="1" dirty="0" err="1"/>
              <a:t>Befor</a:t>
            </a:r>
            <a:r>
              <a:rPr lang="pt-PT" sz="3200" dirty="0" err="1"/>
              <a:t>eEach</a:t>
            </a:r>
            <a:r>
              <a:rPr lang="pt-PT" sz="3200" dirty="0"/>
              <a:t>, </a:t>
            </a:r>
            <a:r>
              <a:rPr lang="pt-PT" sz="3200" i="1" dirty="0"/>
              <a:t>@</a:t>
            </a:r>
            <a:r>
              <a:rPr lang="pt-PT" sz="3200" i="1" dirty="0" err="1"/>
              <a:t>BeforeAll</a:t>
            </a:r>
            <a:r>
              <a:rPr lang="pt-PT" sz="3200" dirty="0"/>
              <a:t>, </a:t>
            </a:r>
            <a:r>
              <a:rPr lang="pt-PT" sz="3200" i="1" dirty="0"/>
              <a:t>@</a:t>
            </a:r>
            <a:r>
              <a:rPr lang="pt-PT" sz="3200" i="1" dirty="0" err="1"/>
              <a:t>AfterEach</a:t>
            </a:r>
            <a:r>
              <a:rPr lang="pt-PT" sz="3200" i="1" dirty="0"/>
              <a:t> </a:t>
            </a:r>
            <a:r>
              <a:rPr lang="pt-PT" sz="3200" dirty="0"/>
              <a:t>e </a:t>
            </a:r>
            <a:r>
              <a:rPr lang="pt-PT" sz="3200" i="1" dirty="0"/>
              <a:t>@</a:t>
            </a:r>
            <a:r>
              <a:rPr lang="pt-PT" sz="3200" i="1" dirty="0" err="1"/>
              <a:t>AfterAll</a:t>
            </a:r>
            <a:r>
              <a:rPr lang="pt-PT" sz="3200" dirty="0"/>
              <a:t> no </a:t>
            </a:r>
            <a:r>
              <a:rPr lang="pt-PT" sz="3200" dirty="0" err="1"/>
              <a:t>Junit</a:t>
            </a:r>
            <a:r>
              <a:rPr lang="pt-PT" sz="3200" dirty="0"/>
              <a:t> 5).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113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67595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F.I.</a:t>
            </a:r>
            <a:r>
              <a:rPr lang="pt-PT" sz="4800" b="1" dirty="0">
                <a:solidFill>
                  <a:srgbClr val="00B0F0"/>
                </a:solidFill>
              </a:rPr>
              <a:t>R</a:t>
            </a:r>
            <a:r>
              <a:rPr lang="pt-PT" sz="4800" b="1" dirty="0"/>
              <a:t>.S.T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b="1" dirty="0" err="1"/>
              <a:t>Repeatable</a:t>
            </a:r>
            <a:endParaRPr lang="pt-PT" sz="3200" dirty="0"/>
          </a:p>
          <a:p>
            <a:r>
              <a:rPr lang="pt-PT" sz="3200" dirty="0"/>
              <a:t>Devem ser reproduzíveis em qualquer ambiente...</a:t>
            </a:r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114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70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F.I.</a:t>
            </a:r>
            <a:r>
              <a:rPr lang="pt-PT" sz="4800" b="1" dirty="0">
                <a:solidFill>
                  <a:srgbClr val="00B0F0"/>
                </a:solidFill>
              </a:rPr>
              <a:t>R</a:t>
            </a:r>
            <a:r>
              <a:rPr lang="pt-PT" sz="4800" b="1" dirty="0"/>
              <a:t>.S.T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dirty="0"/>
              <a:t>Reproduzível no</a:t>
            </a:r>
          </a:p>
          <a:p>
            <a:r>
              <a:rPr lang="pt-PT" sz="3200" dirty="0"/>
              <a:t>ambiente de produção;</a:t>
            </a:r>
          </a:p>
          <a:p>
            <a:r>
              <a:rPr lang="pt-PT" sz="3200" dirty="0"/>
              <a:t>QA (</a:t>
            </a:r>
            <a:r>
              <a:rPr lang="pt-PT" sz="3200" i="1" dirty="0" err="1"/>
              <a:t>Quality</a:t>
            </a:r>
            <a:r>
              <a:rPr lang="pt-PT" sz="3200" i="1" dirty="0"/>
              <a:t> </a:t>
            </a:r>
            <a:r>
              <a:rPr lang="pt-PT" sz="3200" i="1" dirty="0" err="1"/>
              <a:t>Assurance</a:t>
            </a:r>
            <a:r>
              <a:rPr lang="pt-PT" sz="3200" dirty="0"/>
              <a:t>);</a:t>
            </a:r>
          </a:p>
          <a:p>
            <a:r>
              <a:rPr lang="pt-PT" sz="3200" dirty="0"/>
              <a:t>seu laptop sem conexão de rede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115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668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F.I.</a:t>
            </a:r>
            <a:r>
              <a:rPr lang="pt-PT" sz="4800" b="1" dirty="0">
                <a:solidFill>
                  <a:srgbClr val="00B0F0"/>
                </a:solidFill>
              </a:rPr>
              <a:t>R</a:t>
            </a:r>
            <a:r>
              <a:rPr lang="pt-PT" sz="4800" b="1" dirty="0"/>
              <a:t>.S.T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Você não deve ser dependente de um ambiente específico.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116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449910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F.I.R.</a:t>
            </a:r>
            <a:r>
              <a:rPr lang="pt-PT" sz="4800" b="1" dirty="0">
                <a:solidFill>
                  <a:srgbClr val="00B0F0"/>
                </a:solidFill>
              </a:rPr>
              <a:t>S</a:t>
            </a:r>
            <a:r>
              <a:rPr lang="pt-PT" sz="4800" b="1" dirty="0"/>
              <a:t>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3200" b="1" dirty="0"/>
              <a:t>Self-</a:t>
            </a:r>
            <a:r>
              <a:rPr lang="pt-PT" sz="3200" b="1" dirty="0" err="1"/>
              <a:t>Validating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Resultado deve ser booleano: </a:t>
            </a:r>
            <a:r>
              <a:rPr lang="pt-PT" sz="3200" i="1" dirty="0" err="1"/>
              <a:t>true</a:t>
            </a:r>
            <a:r>
              <a:rPr lang="pt-PT" sz="3200" i="1" dirty="0"/>
              <a:t> </a:t>
            </a:r>
            <a:r>
              <a:rPr lang="pt-PT" sz="3200" dirty="0"/>
              <a:t>✅ ou </a:t>
            </a:r>
            <a:r>
              <a:rPr lang="pt-PT" sz="3200" i="1" dirty="0"/>
              <a:t>false </a:t>
            </a:r>
            <a:r>
              <a:rPr lang="pt-PT" sz="3200" dirty="0"/>
              <a:t>❌</a:t>
            </a:r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117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61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F.I.R.</a:t>
            </a:r>
            <a:r>
              <a:rPr lang="pt-PT" sz="4800" b="1" dirty="0">
                <a:solidFill>
                  <a:srgbClr val="00B0F0"/>
                </a:solidFill>
              </a:rPr>
              <a:t>S</a:t>
            </a:r>
            <a:r>
              <a:rPr lang="pt-PT" sz="4800" b="1" dirty="0"/>
              <a:t>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3200" b="1" dirty="0"/>
              <a:t>Self-</a:t>
            </a:r>
            <a:r>
              <a:rPr lang="pt-PT" sz="3200" b="1" dirty="0" err="1"/>
              <a:t>Validating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se não passou, o teste pode exibir um motivo claro;</a:t>
            </a:r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118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08289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F.I.R.</a:t>
            </a:r>
            <a:r>
              <a:rPr lang="pt-PT" sz="4800" b="1" dirty="0">
                <a:solidFill>
                  <a:srgbClr val="00B0F0"/>
                </a:solidFill>
              </a:rPr>
              <a:t>S</a:t>
            </a:r>
            <a:r>
              <a:rPr lang="pt-PT" sz="4800" b="1" dirty="0"/>
              <a:t>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3200" b="1" dirty="0"/>
              <a:t>Self-</a:t>
            </a:r>
            <a:r>
              <a:rPr lang="pt-PT" sz="3200" b="1" dirty="0" err="1"/>
              <a:t>Validating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não deve haver trabalho pra saber se um teste passou;</a:t>
            </a:r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119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906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/>
              <a:t>Princípio da Responsabilidade Única (</a:t>
            </a:r>
            <a:r>
              <a:rPr lang="pt-BR" sz="3200" i="1">
                <a:hlinkClick r:id="rId2"/>
              </a:rPr>
              <a:t>Single Responsibility Principle</a:t>
            </a:r>
            <a:r>
              <a:rPr lang="pt-BR" sz="3200" i="1"/>
              <a:t> – SRP)</a:t>
            </a:r>
            <a:endParaRPr lang="pt-BR" sz="3200" i="1" dirty="0"/>
          </a:p>
        </p:txBody>
      </p:sp>
      <p:pic>
        <p:nvPicPr>
          <p:cNvPr id="10" name="Graphic 9" descr="List">
            <a:extLst>
              <a:ext uri="{FF2B5EF4-FFF2-40B4-BE49-F238E27FC236}">
                <a16:creationId xmlns:a16="http://schemas.microsoft.com/office/drawing/2014/main" id="{3775E9BF-FC9E-7847-97C9-F4B288A030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27021" y="43923"/>
            <a:ext cx="1636676" cy="163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101783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F.I.R.</a:t>
            </a:r>
            <a:r>
              <a:rPr lang="pt-PT" sz="4800" b="1" dirty="0">
                <a:solidFill>
                  <a:srgbClr val="00B0F0"/>
                </a:solidFill>
              </a:rPr>
              <a:t>S</a:t>
            </a:r>
            <a:r>
              <a:rPr lang="pt-PT" sz="4800" b="1" dirty="0"/>
              <a:t>.T</a:t>
            </a:r>
            <a:endParaRPr lang="pt-BR" sz="4800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3200" b="1" dirty="0"/>
              <a:t>Self-</a:t>
            </a:r>
            <a:r>
              <a:rPr lang="pt-PT" sz="3200" b="1" dirty="0" err="1"/>
              <a:t>Validating</a:t>
            </a:r>
            <a:br>
              <a:rPr lang="pt-PT" sz="3200" dirty="0"/>
            </a:br>
            <a:endParaRPr lang="pt-PT" sz="3200" dirty="0"/>
          </a:p>
          <a:p>
            <a:r>
              <a:rPr lang="pt-PT" sz="3200" dirty="0"/>
              <a:t>pra isso que serve o </a:t>
            </a:r>
            <a:r>
              <a:rPr lang="pt-PT" sz="3200" dirty="0" err="1"/>
              <a:t>JUnit</a:t>
            </a:r>
            <a:r>
              <a:rPr lang="pt-PT" sz="3200" dirty="0"/>
              <a:t>: automatizar a verificação do status dos testes (além de fornecer uma API para a escrita e execução dos testes).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120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54603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F.I.R.S.</a:t>
            </a:r>
            <a:r>
              <a:rPr lang="pt-PT" sz="4800" b="1" dirty="0">
                <a:solidFill>
                  <a:srgbClr val="00B0F0"/>
                </a:solidFill>
              </a:rPr>
              <a:t>T</a:t>
            </a:r>
            <a:endParaRPr lang="pt-BR" sz="4800" cap="none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814945"/>
            <a:ext cx="10656314" cy="463557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b="1" dirty="0" err="1"/>
              <a:t>Timely</a:t>
            </a:r>
            <a:endParaRPr lang="pt-PT" sz="3200" dirty="0"/>
          </a:p>
          <a:p>
            <a:r>
              <a:rPr lang="pt-PT" sz="3200" dirty="0"/>
              <a:t>devem ser escritos no momento correto: antes do código.</a:t>
            </a:r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121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816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F.I.R.S.</a:t>
            </a:r>
            <a:r>
              <a:rPr lang="pt-PT" sz="4800" b="1" dirty="0">
                <a:solidFill>
                  <a:srgbClr val="00B0F0"/>
                </a:solidFill>
              </a:rPr>
              <a:t>T</a:t>
            </a:r>
            <a:endParaRPr lang="pt-BR" sz="4800" cap="none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814945"/>
            <a:ext cx="10656314" cy="463557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b="1" dirty="0" err="1"/>
              <a:t>Timely</a:t>
            </a:r>
            <a:endParaRPr lang="pt-PT" sz="3200" dirty="0"/>
          </a:p>
          <a:p>
            <a:r>
              <a:rPr lang="pt-PT" sz="3200" b="1" dirty="0"/>
              <a:t>Senão</a:t>
            </a:r>
            <a:r>
              <a:rPr lang="pt-PT" sz="3200" dirty="0"/>
              <a:t>, você possivelmente encontrará dificuldades em como testar o código;</a:t>
            </a:r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122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935723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dirty="0"/>
              <a:t>F.I.R.S.</a:t>
            </a:r>
            <a:r>
              <a:rPr lang="pt-PT" sz="4800" b="1" dirty="0">
                <a:solidFill>
                  <a:srgbClr val="00B0F0"/>
                </a:solidFill>
              </a:rPr>
              <a:t>T</a:t>
            </a:r>
            <a:endParaRPr lang="pt-BR" sz="4800" cap="none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814945"/>
            <a:ext cx="10656314" cy="463557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PT" sz="3200" b="1" dirty="0" err="1"/>
              <a:t>Timely</a:t>
            </a:r>
            <a:endParaRPr lang="pt-PT" sz="3200" dirty="0"/>
          </a:p>
          <a:p>
            <a:r>
              <a:rPr lang="pt-PT" sz="3200" dirty="0"/>
              <a:t>Quando inicia-se pelo código: o </a:t>
            </a:r>
            <a:r>
              <a:rPr lang="pt-PT" sz="3200" dirty="0" err="1"/>
              <a:t>dev</a:t>
            </a:r>
            <a:r>
              <a:rPr lang="pt-PT" sz="3200" dirty="0"/>
              <a:t> quer implementar uma funcionalidade até estar pronta;</a:t>
            </a:r>
          </a:p>
          <a:p>
            <a:r>
              <a:rPr lang="pt-PT" sz="3200" dirty="0"/>
              <a:t>Isto leva aos “</a:t>
            </a:r>
            <a:r>
              <a:rPr lang="pt-PT" sz="3200" dirty="0" err="1"/>
              <a:t>God</a:t>
            </a:r>
            <a:r>
              <a:rPr lang="pt-PT" sz="3200" dirty="0"/>
              <a:t> </a:t>
            </a:r>
            <a:r>
              <a:rPr lang="pt-PT" sz="3200" dirty="0" err="1"/>
              <a:t>Methods</a:t>
            </a:r>
            <a:r>
              <a:rPr lang="pt-PT" sz="3200" dirty="0"/>
              <a:t>”;</a:t>
            </a:r>
          </a:p>
          <a:p>
            <a:r>
              <a:rPr lang="pt-PT" sz="3200" dirty="0"/>
              <a:t>você nem sabe por onde começar a testar tais métodos.</a:t>
            </a:r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123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672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O código de um teste deve ser sucinto e explícito</a:t>
            </a:r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124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939780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Ele deve deixar clara qual a intenção do programador (</a:t>
            </a:r>
            <a:r>
              <a:rPr lang="pt-PT" sz="3200" dirty="0" err="1"/>
              <a:t>Clean</a:t>
            </a:r>
            <a:r>
              <a:rPr lang="pt-PT" sz="3200" dirty="0"/>
              <a:t> </a:t>
            </a:r>
            <a:r>
              <a:rPr lang="pt-PT" sz="3200" dirty="0" err="1"/>
              <a:t>Code</a:t>
            </a:r>
            <a:r>
              <a:rPr lang="pt-PT" sz="3200" dirty="0"/>
              <a:t>), o que o teste precisa verificar</a:t>
            </a:r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125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919916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Deve-se evitar a armadilha de copiar expressões no código para dentro do teste.</a:t>
            </a:r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126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7069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Para exemplificação, considere um método simplório que deve receber um valor e então calcular um dado percentual sobre tal valor.</a:t>
            </a:r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127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96513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O método poderia ter a assinatura</a:t>
            </a:r>
            <a:br>
              <a:rPr lang="pt-PT" sz="3200" dirty="0"/>
            </a:br>
            <a:r>
              <a:rPr lang="pt-PT" sz="3200" dirty="0"/>
              <a:t> </a:t>
            </a:r>
            <a:r>
              <a:rPr lang="pt-PT" sz="3000" i="1" dirty="0" err="1"/>
              <a:t>double</a:t>
            </a:r>
            <a:r>
              <a:rPr lang="pt-PT" sz="3000" i="1" dirty="0"/>
              <a:t> percentual(</a:t>
            </a:r>
            <a:r>
              <a:rPr lang="pt-PT" sz="3000" i="1" dirty="0" err="1"/>
              <a:t>double</a:t>
            </a:r>
            <a:r>
              <a:rPr lang="pt-PT" sz="3000" i="1" dirty="0"/>
              <a:t> valor; </a:t>
            </a:r>
            <a:r>
              <a:rPr lang="pt-PT" sz="3000" i="1" dirty="0" err="1"/>
              <a:t>double</a:t>
            </a:r>
            <a:r>
              <a:rPr lang="pt-PT" sz="3000" i="1" dirty="0"/>
              <a:t> percentual)</a:t>
            </a:r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128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950721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000" dirty="0"/>
              <a:t>Considere agora que você use o operador % achando que significa percentual 😳😭 (é, stress, pressão e cansaço fazem isso)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129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556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incípios SOLID">
            <a:extLst>
              <a:ext uri="{FF2B5EF4-FFF2-40B4-BE49-F238E27FC236}">
                <a16:creationId xmlns:a16="http://schemas.microsoft.com/office/drawing/2014/main" id="{5F12C8D3-2EC1-7248-8BA3-5FF754023B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27" t="4099" r="7181" b="4811"/>
          <a:stretch/>
        </p:blipFill>
        <p:spPr>
          <a:xfrm>
            <a:off x="7904813" y="4729396"/>
            <a:ext cx="4287187" cy="212860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i="1" dirty="0"/>
              <a:t>U</a:t>
            </a:r>
            <a:r>
              <a:rPr lang="pt-BR" sz="3200" dirty="0"/>
              <a:t>m dos 5 </a:t>
            </a:r>
            <a:r>
              <a:rPr lang="pt-BR" sz="3200" dirty="0">
                <a:hlinkClick r:id="rId3"/>
              </a:rPr>
              <a:t>Princípios SOLID</a:t>
            </a:r>
            <a:endParaRPr lang="pt-BR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FC80AF-D083-6D42-B672-ABA9A851D6D6}"/>
              </a:ext>
            </a:extLst>
          </p:cNvPr>
          <p:cNvSpPr txBox="1"/>
          <p:nvPr/>
        </p:nvSpPr>
        <p:spPr>
          <a:xfrm>
            <a:off x="539646" y="6496272"/>
            <a:ext cx="33249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team-coder.com</a:t>
            </a:r>
            <a:r>
              <a:rPr lang="pt-BR" sz="1000" dirty="0"/>
              <a:t>/</a:t>
            </a:r>
            <a:r>
              <a:rPr lang="pt-BR" sz="1000" dirty="0" err="1"/>
              <a:t>solid-principles</a:t>
            </a:r>
            <a:r>
              <a:rPr lang="pt-BR" sz="1000" dirty="0"/>
              <a:t>/</a:t>
            </a:r>
          </a:p>
        </p:txBody>
      </p:sp>
      <p:pic>
        <p:nvPicPr>
          <p:cNvPr id="10" name="Graphic 9" descr="List">
            <a:extLst>
              <a:ext uri="{FF2B5EF4-FFF2-40B4-BE49-F238E27FC236}">
                <a16:creationId xmlns:a16="http://schemas.microsoft.com/office/drawing/2014/main" id="{3775E9BF-FC9E-7847-97C9-F4B288A030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27021" y="43923"/>
            <a:ext cx="1636676" cy="163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42178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Então você copia o cálculo “</a:t>
            </a:r>
            <a:r>
              <a:rPr lang="pt-PT" sz="3200" i="1" dirty="0"/>
              <a:t>valor % percentual” </a:t>
            </a:r>
            <a:r>
              <a:rPr lang="pt-PT" sz="3200" dirty="0"/>
              <a:t>do código para o teste e verifica se o resultado do método é igual ao resultado deste cálculo.</a:t>
            </a:r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130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929193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Desta forma, você está apenas fazendo programação “Copia e Cola”, não TDD</a:t>
            </a:r>
          </a:p>
          <a:p>
            <a:r>
              <a:rPr lang="pt-PT" sz="3200" dirty="0"/>
              <a:t>Está apenas trocando 6 por meia-dúzia</a:t>
            </a:r>
          </a:p>
          <a:p>
            <a:endParaRPr lang="pt-PT" sz="3200" dirty="0"/>
          </a:p>
          <a:p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131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9559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Se o método retorna o resultado de “</a:t>
            </a:r>
            <a:r>
              <a:rPr lang="pt-PT" sz="3200" i="1" dirty="0"/>
              <a:t>valor % percentual”</a:t>
            </a:r>
            <a:r>
              <a:rPr lang="pt-PT" sz="3200" dirty="0"/>
              <a:t>, o teste deve declarar e inicializar tais variáveis, com quaisquer valores que façam sentido.</a:t>
            </a:r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132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41693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Por exemplo, tais valores podem ser 50 e 10, assim, o resultado será 5 (10% de 50 é 5)</a:t>
            </a:r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133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393929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O correto é o teste incluir uma variável resultado = 5 e não </a:t>
            </a:r>
            <a:r>
              <a:rPr lang="pt-PT" sz="3200" i="1" dirty="0"/>
              <a:t>resultado = valor % percentual</a:t>
            </a:r>
            <a:endParaRPr lang="pt-PT" sz="3200" dirty="0"/>
          </a:p>
          <a:p>
            <a:pPr marL="0" indent="0">
              <a:buNone/>
            </a:pPr>
            <a:endParaRPr lang="pt-PT" sz="3200" dirty="0"/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134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146775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Copiar expressões do código para o teste não faz sentido, apesar de poder funcionar de início.</a:t>
            </a:r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135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D258DA-4B75-404A-B62A-FCB695DA5355}"/>
              </a:ext>
            </a:extLst>
          </p:cNvPr>
          <p:cNvSpPr txBox="1"/>
          <p:nvPr/>
        </p:nvSpPr>
        <p:spPr>
          <a:xfrm>
            <a:off x="16933" y="3386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163600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Se o código estiver errado, você apenas replicou o erro no teste. </a:t>
            </a:r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136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D258DA-4B75-404A-B62A-FCB695DA5355}"/>
              </a:ext>
            </a:extLst>
          </p:cNvPr>
          <p:cNvSpPr txBox="1"/>
          <p:nvPr/>
        </p:nvSpPr>
        <p:spPr>
          <a:xfrm>
            <a:off x="16933" y="3386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1205378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Como o teste faz o mesmo cálculo errado que foi copiado do código, ele dará o mesmo resultado.</a:t>
            </a:r>
          </a:p>
          <a:p>
            <a:endParaRPr lang="pt-PT" sz="3200" dirty="0"/>
          </a:p>
          <a:p>
            <a:pPr marL="0" indent="0">
              <a:buNone/>
            </a:pPr>
            <a:endParaRPr lang="pt-PT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137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D258DA-4B75-404A-B62A-FCB695DA5355}"/>
              </a:ext>
            </a:extLst>
          </p:cNvPr>
          <p:cNvSpPr txBox="1"/>
          <p:nvPr/>
        </p:nvSpPr>
        <p:spPr>
          <a:xfrm>
            <a:off x="16933" y="3386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01767065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" y="83298"/>
            <a:ext cx="6379564" cy="1565888"/>
          </a:xfrm>
        </p:spPr>
        <p:txBody>
          <a:bodyPr>
            <a:normAutofit/>
          </a:bodyPr>
          <a:lstStyle/>
          <a:p>
            <a:pPr algn="l"/>
            <a:r>
              <a:rPr lang="pt-PT" b="1" dirty="0">
                <a:solidFill>
                  <a:srgbClr val="0070C0"/>
                </a:solidFill>
              </a:rPr>
              <a:t>Boas práticas </a:t>
            </a:r>
            <a:br>
              <a:rPr lang="pt-PT" b="1" dirty="0">
                <a:solidFill>
                  <a:srgbClr val="0070C0"/>
                </a:solidFill>
              </a:rPr>
            </a:br>
            <a:r>
              <a:rPr lang="pt-PT" b="1" dirty="0">
                <a:solidFill>
                  <a:srgbClr val="0070C0"/>
                </a:solidFill>
              </a:rPr>
              <a:t>do </a:t>
            </a:r>
            <a:r>
              <a:rPr lang="pt-PT" b="1" dirty="0" err="1">
                <a:solidFill>
                  <a:srgbClr val="0070C0"/>
                </a:solidFill>
              </a:rPr>
              <a:t>tdd</a:t>
            </a:r>
            <a:endParaRPr lang="pt-BR" cap="none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435" y="970504"/>
            <a:ext cx="5247750" cy="242859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3200" dirty="0">
                <a:solidFill>
                  <a:srgbClr val="0070C0"/>
                </a:solidFill>
              </a:rPr>
              <a:t>Neste caso, qual será o status do teste?</a:t>
            </a:r>
            <a:br>
              <a:rPr lang="pt-PT" sz="3200" dirty="0">
                <a:solidFill>
                  <a:srgbClr val="0070C0"/>
                </a:solidFill>
              </a:rPr>
            </a:br>
            <a:endParaRPr lang="pt-PT" sz="32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pt-PT" sz="3200" dirty="0">
                <a:solidFill>
                  <a:srgbClr val="0070C0"/>
                </a:solidFill>
              </a:rPr>
              <a:t>Este status estará correto?</a:t>
            </a:r>
          </a:p>
          <a:p>
            <a:pPr marL="0" indent="0">
              <a:buNone/>
            </a:pPr>
            <a:endParaRPr lang="pt-PT" sz="3200" dirty="0">
              <a:solidFill>
                <a:srgbClr val="0070C0"/>
              </a:solidFill>
            </a:endParaRPr>
          </a:p>
          <a:p>
            <a:endParaRPr lang="pt-PT" sz="32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pt-PT" sz="3200" dirty="0">
              <a:solidFill>
                <a:srgbClr val="0070C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CF7EE1-B366-4345-A513-676AB9459051}"/>
              </a:ext>
            </a:extLst>
          </p:cNvPr>
          <p:cNvSpPr/>
          <p:nvPr/>
        </p:nvSpPr>
        <p:spPr>
          <a:xfrm>
            <a:off x="8146480" y="6514053"/>
            <a:ext cx="399010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www.versterkdeopvoeding.nl</a:t>
            </a:r>
            <a:r>
              <a:rPr lang="pt-BR" sz="1000" dirty="0"/>
              <a:t>/</a:t>
            </a:r>
            <a:r>
              <a:rPr lang="pt-BR" sz="1000" dirty="0" err="1"/>
              <a:t>category</a:t>
            </a:r>
            <a:r>
              <a:rPr lang="pt-BR" sz="1000" dirty="0"/>
              <a:t>/</a:t>
            </a:r>
            <a:r>
              <a:rPr lang="pt-BR" sz="1000" dirty="0" err="1"/>
              <a:t>algemeen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376157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Procure incluir apenas um </a:t>
            </a:r>
            <a:r>
              <a:rPr lang="pt-PT" sz="3200" dirty="0" err="1"/>
              <a:t>assert</a:t>
            </a:r>
            <a:r>
              <a:rPr lang="pt-PT" sz="3200" dirty="0"/>
              <a:t> em cada teste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139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204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B5F415C-4C1B-463F-BC85-7F9D951F94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866" b="9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555172"/>
            <a:ext cx="10134600" cy="573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6000" b="1" dirty="0"/>
              <a:t>Método longo</a:t>
            </a:r>
            <a:r>
              <a:rPr lang="pt-BR" sz="6000" dirty="0"/>
              <a:t>: difícil de ler</a:t>
            </a:r>
          </a:p>
        </p:txBody>
      </p:sp>
    </p:spTree>
    <p:extLst>
      <p:ext uri="{BB962C8B-B14F-4D97-AF65-F5344CB8AC3E}">
        <p14:creationId xmlns:p14="http://schemas.microsoft.com/office/powerpoint/2010/main" val="27978441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Se você precisa testar diversos conjuntos de valores, possivelmente cada conjunto pode ser escrito em um teste separado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8300672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No </a:t>
            </a:r>
            <a:r>
              <a:rPr lang="pt-PT" sz="3200" dirty="0" err="1"/>
              <a:t>JUnit</a:t>
            </a:r>
            <a:r>
              <a:rPr lang="pt-PT" sz="3200" dirty="0"/>
              <a:t> 5 é possível escrever um único teste e passar conjuntos de valores por parâmetro, mas isto está fora do escopo da disciplina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356816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Se você realmente precisar incluir mais de um </a:t>
            </a:r>
            <a:r>
              <a:rPr lang="pt-PT" sz="3200" dirty="0" err="1"/>
              <a:t>assert</a:t>
            </a:r>
            <a:r>
              <a:rPr lang="pt-PT" sz="3200" dirty="0"/>
              <a:t> para um teste e tiver de fato um motivo para isto, vá em frente. Boas práticas são recomendações, não leis.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0898850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Na prática você acabará incluindo mais de um </a:t>
            </a:r>
            <a:r>
              <a:rPr lang="pt-PT" sz="3200" dirty="0" err="1"/>
              <a:t>assert</a:t>
            </a:r>
            <a:r>
              <a:rPr lang="pt-PT" sz="3200" dirty="0"/>
              <a:t> em alguns testes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485451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Até mesmo o </a:t>
            </a:r>
            <a:r>
              <a:rPr lang="pt-PT" sz="3200" dirty="0" err="1"/>
              <a:t>JUnit</a:t>
            </a:r>
            <a:r>
              <a:rPr lang="pt-PT" sz="3200" dirty="0"/>
              <a:t> 5 possui um </a:t>
            </a:r>
            <a:r>
              <a:rPr lang="pt-PT" sz="3200" dirty="0" err="1"/>
              <a:t>assertAll</a:t>
            </a:r>
            <a:r>
              <a:rPr lang="pt-PT" sz="3200" dirty="0"/>
              <a:t> que permite incluir vários </a:t>
            </a:r>
            <a:r>
              <a:rPr lang="pt-PT" sz="3200" dirty="0" err="1"/>
              <a:t>asserts</a:t>
            </a:r>
            <a:r>
              <a:rPr lang="pt-PT" sz="3200" dirty="0"/>
              <a:t> em um mesmo teste e permitir que todos eles sejam executados, independentemente de algum falhar (a falha de um </a:t>
            </a:r>
            <a:r>
              <a:rPr lang="pt-PT" sz="3200" dirty="0" err="1"/>
              <a:t>assert</a:t>
            </a:r>
            <a:r>
              <a:rPr lang="pt-PT" sz="3200" dirty="0"/>
              <a:t> comum interrompe o teste)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448447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Usar apenas 1 ou mais </a:t>
            </a:r>
            <a:r>
              <a:rPr lang="pt-PT" sz="3200" dirty="0" err="1"/>
              <a:t>asserts</a:t>
            </a:r>
            <a:r>
              <a:rPr lang="pt-PT" sz="3200" dirty="0"/>
              <a:t> por teste é algo controverso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943131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Há bons motivos para usar múltiplos </a:t>
            </a:r>
            <a:r>
              <a:rPr lang="pt-PT" sz="3200" dirty="0" err="1"/>
              <a:t>asserts</a:t>
            </a:r>
            <a:r>
              <a:rPr lang="pt-PT" sz="3200" dirty="0"/>
              <a:t>, como reduzir a quantidade de </a:t>
            </a:r>
            <a:r>
              <a:rPr lang="pt-PT" sz="3200" i="1" dirty="0" err="1"/>
              <a:t>boilerplate</a:t>
            </a:r>
            <a:r>
              <a:rPr lang="pt-PT" sz="3200" dirty="0"/>
              <a:t>: aqueles códigos que se repetem o tempo todo, como é o código de inúmeros testes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146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01881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Mas o teste pode começar a crescer e ficar confuso, sem deixar explícito o que está sendo testado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2275042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“Um teste unitário apropriado deve falhar por apenas um motivo”, que tem tudo a ver com o SRP. </a:t>
            </a:r>
            <a:r>
              <a:rPr lang="pt-PT" sz="3200" dirty="0">
                <a:hlinkClick r:id="rId2"/>
              </a:rPr>
              <a:t>http://bit.ly/2IsdeSy</a:t>
            </a:r>
            <a:r>
              <a:rPr lang="pt-PT" sz="32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178059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“É recomendável que você teste um único conceito lógico em um mesmo teste. Você pode ter múltiplos </a:t>
            </a:r>
            <a:r>
              <a:rPr lang="pt-PT" sz="3200" dirty="0" err="1"/>
              <a:t>asserts</a:t>
            </a:r>
            <a:r>
              <a:rPr lang="pt-PT" sz="3200" dirty="0"/>
              <a:t> para um mesmo objeto.” </a:t>
            </a:r>
            <a:r>
              <a:rPr lang="pt-PT" sz="3200" dirty="0" err="1"/>
              <a:t>Roy</a:t>
            </a:r>
            <a:r>
              <a:rPr lang="pt-PT" sz="3200" dirty="0"/>
              <a:t> </a:t>
            </a:r>
            <a:r>
              <a:rPr lang="pt-PT" sz="3200" dirty="0" err="1"/>
              <a:t>Osherove</a:t>
            </a:r>
            <a:r>
              <a:rPr lang="pt-PT" sz="3200" dirty="0"/>
              <a:t>. </a:t>
            </a:r>
            <a:r>
              <a:rPr lang="pt-PT" sz="3200" dirty="0">
                <a:hlinkClick r:id="rId2"/>
              </a:rPr>
              <a:t>http://bit.ly/2wKv7qi</a:t>
            </a:r>
            <a:r>
              <a:rPr lang="pt-PT" sz="32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983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r>
              <a:rPr lang="en-US" sz="3200" b="1" dirty="0"/>
              <a:t>Ward Cunningham</a:t>
            </a:r>
            <a:r>
              <a:rPr lang="en-US" sz="3200" dirty="0"/>
              <a:t>: </a:t>
            </a:r>
            <a:r>
              <a:rPr lang="en-US" sz="3200" dirty="0">
                <a:hlinkClick r:id="rId2"/>
              </a:rPr>
              <a:t>God method / God class</a:t>
            </a:r>
            <a:r>
              <a:rPr lang="pt-BR" sz="3200" dirty="0"/>
              <a:t> </a:t>
            </a:r>
          </a:p>
          <a:p>
            <a:r>
              <a:rPr lang="pt-BR" sz="3200" dirty="0"/>
              <a:t>Inventor dos </a:t>
            </a:r>
            <a:r>
              <a:rPr lang="pt-BR" sz="3200" i="1" dirty="0" err="1"/>
              <a:t>Wikis</a:t>
            </a:r>
            <a:r>
              <a:rPr lang="pt-BR" sz="3200" dirty="0"/>
              <a:t> e um pioneiro em Padrões de Projetos (</a:t>
            </a:r>
            <a:r>
              <a:rPr lang="pt-BR" sz="3200" i="1" dirty="0"/>
              <a:t>Design </a:t>
            </a:r>
            <a:r>
              <a:rPr lang="pt-BR" sz="3200" i="1" dirty="0" err="1"/>
              <a:t>Patterns</a:t>
            </a:r>
            <a:r>
              <a:rPr lang="pt-BR" sz="3200" dirty="0"/>
              <a:t>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2FC8F7A-4027-2D49-B0FE-605029BB3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5229" y="116428"/>
            <a:ext cx="17526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509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Usar múltiplos </a:t>
            </a:r>
            <a:r>
              <a:rPr lang="pt-PT" sz="3200" dirty="0" err="1"/>
              <a:t>asserts</a:t>
            </a:r>
            <a:r>
              <a:rPr lang="pt-PT" sz="3200" dirty="0"/>
              <a:t> para diferentes métodos dentro de um mesmo teste já pode parecer suspeito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150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0407343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A relação entre classes de negócio e classes de testes não necessariamente precisa ser 1 pra 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151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6912338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b="1" dirty="0"/>
              <a:t>Boas práticas do </a:t>
            </a:r>
            <a:r>
              <a:rPr lang="pt-PT" b="1" dirty="0" err="1"/>
              <a:t>tdd</a:t>
            </a:r>
            <a:endParaRPr lang="pt-BR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7"/>
            <a:ext cx="10656314" cy="4499642"/>
          </a:xfrm>
        </p:spPr>
        <p:txBody>
          <a:bodyPr>
            <a:normAutofit/>
          </a:bodyPr>
          <a:lstStyle/>
          <a:p>
            <a:r>
              <a:rPr lang="pt-PT" sz="3200" dirty="0"/>
              <a:t>Se sua classe de teste começar a crescer muito, você pode </a:t>
            </a:r>
            <a:r>
              <a:rPr lang="pt-PT" sz="3200" dirty="0" err="1"/>
              <a:t>dividí-la</a:t>
            </a:r>
            <a:r>
              <a:rPr lang="pt-PT" sz="3200" dirty="0"/>
              <a:t> em múltiplas classes de teste para uma mesma classe de negócio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152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738437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764373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2057401"/>
            <a:ext cx="10949976" cy="4584939"/>
          </a:xfrm>
        </p:spPr>
        <p:txBody>
          <a:bodyPr>
            <a:noAutofit/>
          </a:bodyPr>
          <a:lstStyle/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 err="1"/>
              <a:t>Desenvolvimento</a:t>
            </a:r>
            <a:r>
              <a:rPr lang="en-US" sz="2800" dirty="0"/>
              <a:t> de software </a:t>
            </a:r>
            <a:r>
              <a:rPr lang="en-US" sz="2800" dirty="0" err="1"/>
              <a:t>orientados</a:t>
            </a:r>
            <a:r>
              <a:rPr lang="en-US" sz="2800" dirty="0"/>
              <a:t> a </a:t>
            </a:r>
            <a:r>
              <a:rPr lang="en-US" sz="2800" dirty="0" err="1"/>
              <a:t>objetos</a:t>
            </a:r>
            <a:r>
              <a:rPr lang="en-US" sz="2800" dirty="0"/>
              <a:t>, </a:t>
            </a:r>
            <a:r>
              <a:rPr lang="en-US" sz="2800" dirty="0" err="1"/>
              <a:t>guiado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testes”. Steve Freeman.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Código Limpo</a:t>
            </a:r>
            <a:r>
              <a:rPr lang="en-US" sz="2800" dirty="0"/>
              <a:t>”, Robert Martin.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Refatoração: Aperfeiçoando o Projeto</a:t>
            </a:r>
            <a:r>
              <a:rPr lang="en-US" sz="2800" dirty="0"/>
              <a:t> de Código </a:t>
            </a:r>
            <a:r>
              <a:rPr lang="en-US" sz="2800" dirty="0" err="1"/>
              <a:t>Existente</a:t>
            </a:r>
            <a:r>
              <a:rPr lang="en-US" sz="2800" dirty="0"/>
              <a:t>”, Martin Fowler.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u="sng" dirty="0"/>
              <a:t>TDD: </a:t>
            </a:r>
            <a:r>
              <a:rPr lang="en-US" sz="2800" u="sng" dirty="0" err="1"/>
              <a:t>Desenvolvimento</a:t>
            </a:r>
            <a:r>
              <a:rPr lang="en-US" sz="2800" u="sng" dirty="0"/>
              <a:t> </a:t>
            </a:r>
            <a:r>
              <a:rPr lang="en-US" sz="2800" u="sng" dirty="0" err="1"/>
              <a:t>Guiado</a:t>
            </a:r>
            <a:r>
              <a:rPr lang="en-US" sz="2800" u="sng" dirty="0"/>
              <a:t> </a:t>
            </a:r>
            <a:r>
              <a:rPr lang="en-US" sz="2800" u="sng" dirty="0" err="1"/>
              <a:t>por</a:t>
            </a:r>
            <a:r>
              <a:rPr lang="en-US" sz="2800" u="sng" dirty="0"/>
              <a:t> Testes</a:t>
            </a:r>
            <a:r>
              <a:rPr lang="en-US" sz="2800" dirty="0"/>
              <a:t>”, Kent Beck.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153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b="1" i="1" dirty="0" err="1"/>
              <a:t>porque</a:t>
            </a:r>
            <a:r>
              <a:rPr lang="en-US" sz="5400" b="1" i="1" dirty="0"/>
              <a:t> </a:t>
            </a:r>
            <a:r>
              <a:rPr lang="en-US" sz="5400" b="1" i="1" dirty="0" err="1"/>
              <a:t>implementar</a:t>
            </a:r>
            <a:r>
              <a:rPr lang="en-US" sz="5400" b="1" i="1" dirty="0"/>
              <a:t> </a:t>
            </a:r>
            <a:r>
              <a:rPr lang="en-US" sz="5400" b="1" i="1" dirty="0" err="1"/>
              <a:t>métodos</a:t>
            </a:r>
            <a:r>
              <a:rPr lang="en-US" sz="5400" b="1" i="1" dirty="0"/>
              <a:t> </a:t>
            </a:r>
            <a:r>
              <a:rPr lang="en-US" sz="5400" b="1" i="1" dirty="0" err="1"/>
              <a:t>Pequenos</a:t>
            </a:r>
            <a:r>
              <a:rPr lang="en-US" sz="5400" b="1" i="1" dirty="0"/>
              <a:t>?</a:t>
            </a:r>
            <a:endParaRPr lang="en-US" sz="5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3771" y="47580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506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082" y="2847359"/>
            <a:ext cx="11159836" cy="23572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b="1" dirty="0"/>
              <a:t>Por causa dos WTFs </a:t>
            </a:r>
          </a:p>
          <a:p>
            <a:pPr marL="0" indent="0" algn="ctr">
              <a:buNone/>
            </a:pPr>
            <a:r>
              <a:rPr lang="en-US" sz="6000" b="1" dirty="0"/>
              <a:t>🤬</a:t>
            </a:r>
            <a:endParaRPr lang="pt-BR" sz="60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8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TF/minute">
            <a:extLst>
              <a:ext uri="{FF2B5EF4-FFF2-40B4-BE49-F238E27FC236}">
                <a16:creationId xmlns:a16="http://schemas.microsoft.com/office/drawing/2014/main" id="{F72C1814-D68B-F044-AD40-C65E3050B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563" y="0"/>
            <a:ext cx="7600013" cy="68704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D8D43E-D3C2-CD49-9417-0B26632C3811}"/>
              </a:ext>
            </a:extLst>
          </p:cNvPr>
          <p:cNvSpPr txBox="1"/>
          <p:nvPr/>
        </p:nvSpPr>
        <p:spPr>
          <a:xfrm rot="16200000">
            <a:off x="9766458" y="3275111"/>
            <a:ext cx="44438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/>
              <a:t>Imagem: </a:t>
            </a:r>
            <a:r>
              <a:rPr lang="pt-BR" sz="1400" dirty="0" err="1"/>
              <a:t>https</a:t>
            </a:r>
            <a:r>
              <a:rPr lang="pt-BR" sz="1400" dirty="0"/>
              <a:t>://</a:t>
            </a:r>
            <a:r>
              <a:rPr lang="pt-BR" sz="1400" dirty="0" err="1"/>
              <a:t>medium.com</a:t>
            </a:r>
            <a:r>
              <a:rPr lang="pt-BR" sz="1400" dirty="0"/>
              <a:t>/</a:t>
            </a:r>
            <a:r>
              <a:rPr lang="pt-BR" sz="1400" dirty="0" err="1"/>
              <a:t>p</a:t>
            </a:r>
            <a:r>
              <a:rPr lang="pt-BR" sz="1400" dirty="0"/>
              <a:t>/e1d60fc6d6ec/</a:t>
            </a:r>
          </a:p>
        </p:txBody>
      </p:sp>
    </p:spTree>
    <p:extLst>
      <p:ext uri="{BB962C8B-B14F-4D97-AF65-F5344CB8AC3E}">
        <p14:creationId xmlns:p14="http://schemas.microsoft.com/office/powerpoint/2010/main" val="3329601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030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72C1814-D68B-F044-AD40-C65E3050B5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8" r="3613"/>
          <a:stretch/>
        </p:blipFill>
        <p:spPr>
          <a:xfrm>
            <a:off x="609599" y="2459616"/>
            <a:ext cx="10820401" cy="19387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D8D43E-D3C2-CD49-9417-0B26632C3811}"/>
              </a:ext>
            </a:extLst>
          </p:cNvPr>
          <p:cNvSpPr txBox="1"/>
          <p:nvPr/>
        </p:nvSpPr>
        <p:spPr>
          <a:xfrm rot="16200000">
            <a:off x="11121800" y="3290500"/>
            <a:ext cx="17331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dirty="0">
                <a:solidFill>
                  <a:schemeClr val="bg1"/>
                </a:solidFill>
              </a:rPr>
              <a:t>Imagem: </a:t>
            </a:r>
            <a:r>
              <a:rPr lang="pt-BR" sz="1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reddit.com</a:t>
            </a:r>
            <a:endParaRPr lang="pt-BR" sz="1200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69334B9-8611-484A-887F-9E84FE2E9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65" y="395105"/>
            <a:ext cx="11159836" cy="153067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 err="1">
                <a:solidFill>
                  <a:schemeClr val="bg1"/>
                </a:solidFill>
              </a:rPr>
              <a:t>Pra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não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precisar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documentar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código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assim</a:t>
            </a:r>
            <a:r>
              <a:rPr lang="en-US" sz="4000" b="1" dirty="0">
                <a:solidFill>
                  <a:schemeClr val="bg1"/>
                </a:solidFill>
              </a:rPr>
              <a:t>…</a:t>
            </a:r>
            <a:endParaRPr lang="pt-BR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811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36" y="116226"/>
            <a:ext cx="11090563" cy="867447"/>
          </a:xfrm>
        </p:spPr>
        <p:txBody>
          <a:bodyPr>
            <a:noAutofit/>
          </a:bodyPr>
          <a:lstStyle/>
          <a:p>
            <a:pPr algn="ctr"/>
            <a:r>
              <a:rPr lang="pt-BR" sz="4400" b="1" i="1" dirty="0"/>
              <a:t>Agenda</a:t>
            </a:r>
            <a:endParaRPr lang="pt-BR" sz="4400" b="1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3290" y="990597"/>
            <a:ext cx="8945419" cy="4710546"/>
          </a:xfrm>
        </p:spPr>
        <p:txBody>
          <a:bodyPr>
            <a:noAutofit/>
          </a:bodyPr>
          <a:lstStyle/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tx1"/>
                </a:solidFill>
              </a:rPr>
              <a:t>Como aprendemos a escrever código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tx1"/>
                </a:solidFill>
              </a:rPr>
              <a:t>Funções extensas e confusas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tx1"/>
                </a:solidFill>
              </a:rPr>
              <a:t>Como implementar métodos e porque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tx1"/>
                </a:solidFill>
              </a:rPr>
              <a:t>Degradação de código e o mal do código duplicado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tx1"/>
                </a:solidFill>
              </a:rPr>
              <a:t>TDD e paradigmas de programação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tx1"/>
                </a:solidFill>
              </a:rPr>
              <a:t>Porque aplicar TDD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tx1"/>
                </a:solidFill>
              </a:rPr>
              <a:t>Como aplicar o TDD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tx1"/>
                </a:solidFill>
              </a:rPr>
              <a:t>O ciclo TDD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tx1"/>
                </a:solidFill>
              </a:rPr>
              <a:t>Considerações a respeito do uso de TDD</a:t>
            </a:r>
          </a:p>
          <a:p>
            <a:pPr marL="571500" indent="-57150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BR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247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082" y="1664619"/>
            <a:ext cx="11159836" cy="1825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200" dirty="0"/>
              <a:t>“</a:t>
            </a:r>
            <a:r>
              <a:rPr lang="en-US" sz="4200" i="1" dirty="0"/>
              <a:t>Any fool can write code that a computer can understand. Good programmers write code that humans can understand.</a:t>
            </a:r>
            <a:r>
              <a:rPr lang="en-US" sz="4200" dirty="0"/>
              <a:t>”</a:t>
            </a:r>
            <a:endParaRPr lang="pt-BR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/>
          </a:p>
        </p:txBody>
      </p:sp>
      <p:pic>
        <p:nvPicPr>
          <p:cNvPr id="8" name="Picture 7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C99E1395-242E-9F46-B612-243A98496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8467" y="4863947"/>
            <a:ext cx="1351599" cy="18000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48196B-FA64-AB41-8561-A052A03A02B2}"/>
              </a:ext>
            </a:extLst>
          </p:cNvPr>
          <p:cNvSpPr txBox="1"/>
          <p:nvPr/>
        </p:nvSpPr>
        <p:spPr>
          <a:xfrm>
            <a:off x="516082" y="6530066"/>
            <a:ext cx="11400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Foto: </a:t>
            </a:r>
            <a:r>
              <a:rPr lang="pt-BR" sz="1000" dirty="0" err="1"/>
              <a:t>Wikipedia</a:t>
            </a:r>
            <a:endParaRPr lang="pt-BR" sz="10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EB5C0D3-B767-9D4C-A0AF-9D8AD94DC6A9}"/>
              </a:ext>
            </a:extLst>
          </p:cNvPr>
          <p:cNvSpPr txBox="1">
            <a:spLocks/>
          </p:cNvSpPr>
          <p:nvPr/>
        </p:nvSpPr>
        <p:spPr>
          <a:xfrm>
            <a:off x="355204" y="4704865"/>
            <a:ext cx="9833263" cy="1825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dirty="0"/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3600" dirty="0"/>
              <a:t>Martin Fowler, 2008.</a:t>
            </a:r>
            <a:br>
              <a:rPr lang="en-US" sz="3600" dirty="0"/>
            </a:br>
            <a:r>
              <a:rPr lang="en-US" sz="3600" dirty="0">
                <a:hlinkClick r:id="rId3"/>
              </a:rPr>
              <a:t>https://en.wikiquote.org/wiki/Martin_Fowler</a:t>
            </a:r>
            <a:r>
              <a:rPr lang="en-US" sz="3600" dirty="0"/>
              <a:t> 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293192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0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792610D-6039-BC4E-BC3D-E2A4C4A90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219" y="1210742"/>
            <a:ext cx="11310308" cy="2604495"/>
          </a:xfrm>
        </p:spPr>
        <p:txBody>
          <a:bodyPr>
            <a:normAutofit/>
          </a:bodyPr>
          <a:lstStyle/>
          <a:p>
            <a:pPr algn="just"/>
            <a:r>
              <a:rPr lang="en-US" sz="4200" i="1" cap="none" dirty="0"/>
              <a:t>“O tempo que </a:t>
            </a:r>
            <a:r>
              <a:rPr lang="en-US" sz="4200" i="1" cap="none" dirty="0" err="1"/>
              <a:t>passamos</a:t>
            </a:r>
            <a:r>
              <a:rPr lang="en-US" sz="4200" i="1" cap="none" dirty="0"/>
              <a:t> </a:t>
            </a:r>
            <a:r>
              <a:rPr lang="en-US" sz="4200" i="1" cap="none" dirty="0" err="1"/>
              <a:t>lendo</a:t>
            </a:r>
            <a:r>
              <a:rPr lang="en-US" sz="4200" i="1" cap="none" dirty="0"/>
              <a:t> Código </a:t>
            </a:r>
            <a:r>
              <a:rPr lang="en-US" sz="4200" i="1" cap="none" dirty="0" err="1"/>
              <a:t>é</a:t>
            </a:r>
            <a:r>
              <a:rPr lang="en-US" sz="4200" i="1" cap="none" dirty="0"/>
              <a:t> </a:t>
            </a:r>
            <a:r>
              <a:rPr lang="en-US" sz="4200" i="1" cap="none" dirty="0" err="1"/>
              <a:t>muito</a:t>
            </a:r>
            <a:r>
              <a:rPr lang="en-US" sz="4200" i="1" cap="none" dirty="0"/>
              <a:t> </a:t>
            </a:r>
            <a:r>
              <a:rPr lang="en-US" sz="4200" i="1" cap="none" dirty="0" err="1"/>
              <a:t>maior</a:t>
            </a:r>
            <a:r>
              <a:rPr lang="en-US" sz="4200" i="1" cap="none" dirty="0"/>
              <a:t> que o tempo </a:t>
            </a:r>
            <a:r>
              <a:rPr lang="en-US" sz="4200" i="1" cap="none" dirty="0" err="1"/>
              <a:t>escrevendo</a:t>
            </a:r>
            <a:r>
              <a:rPr lang="en-US" sz="4200" i="1" cap="none" dirty="0"/>
              <a:t> Código. </a:t>
            </a:r>
            <a:r>
              <a:rPr lang="en-US" sz="4200" i="1" cap="none" dirty="0" err="1"/>
              <a:t>Tornar</a:t>
            </a:r>
            <a:r>
              <a:rPr lang="en-US" sz="4200" i="1" cap="none" dirty="0"/>
              <a:t> o Código </a:t>
            </a:r>
            <a:r>
              <a:rPr lang="en-US" sz="4200" i="1" cap="none" dirty="0" err="1"/>
              <a:t>mais</a:t>
            </a:r>
            <a:r>
              <a:rPr lang="en-US" sz="4200" i="1" cap="none" dirty="0"/>
              <a:t> </a:t>
            </a:r>
            <a:r>
              <a:rPr lang="en-US" sz="4200" i="1" cap="none" dirty="0" err="1"/>
              <a:t>fácil</a:t>
            </a:r>
            <a:r>
              <a:rPr lang="en-US" sz="4200" i="1" cap="none" dirty="0"/>
              <a:t> de </a:t>
            </a:r>
            <a:r>
              <a:rPr lang="en-US" sz="4200" i="1" cap="none" dirty="0" err="1"/>
              <a:t>ler</a:t>
            </a:r>
            <a:r>
              <a:rPr lang="en-US" sz="4200" i="1" cap="none" dirty="0"/>
              <a:t>, </a:t>
            </a:r>
            <a:r>
              <a:rPr lang="en-US" sz="4200" i="1" cap="none" dirty="0" err="1"/>
              <a:t>torna</a:t>
            </a:r>
            <a:r>
              <a:rPr lang="en-US" sz="4200" i="1" cap="none" dirty="0"/>
              <a:t> </a:t>
            </a:r>
            <a:r>
              <a:rPr lang="en-US" sz="4200" i="1" cap="none" dirty="0" err="1"/>
              <a:t>mais</a:t>
            </a:r>
            <a:r>
              <a:rPr lang="en-US" sz="4200" i="1" cap="none" dirty="0"/>
              <a:t> </a:t>
            </a:r>
            <a:r>
              <a:rPr lang="en-US" sz="4200" i="1" cap="none" dirty="0" err="1"/>
              <a:t>fácil</a:t>
            </a:r>
            <a:r>
              <a:rPr lang="en-US" sz="4200" i="1" cap="none" dirty="0"/>
              <a:t> </a:t>
            </a:r>
            <a:r>
              <a:rPr lang="en-US" sz="4200" i="1" cap="none" dirty="0" err="1"/>
              <a:t>escrever</a:t>
            </a:r>
            <a:r>
              <a:rPr lang="en-US" sz="4200" i="1" cap="none" dirty="0"/>
              <a:t> Código.”</a:t>
            </a:r>
            <a:endParaRPr lang="pt-BR" sz="4200" cap="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FBEDB00-868B-6841-AA5C-9FF6E6323386}"/>
              </a:ext>
            </a:extLst>
          </p:cNvPr>
          <p:cNvSpPr txBox="1">
            <a:spLocks/>
          </p:cNvSpPr>
          <p:nvPr/>
        </p:nvSpPr>
        <p:spPr>
          <a:xfrm>
            <a:off x="-136745" y="5082396"/>
            <a:ext cx="10524572" cy="123366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pt-BR" sz="3600" dirty="0"/>
              <a:t>Robert Martin (</a:t>
            </a:r>
            <a:r>
              <a:rPr lang="pt-BR" sz="3600" i="1" dirty="0" err="1"/>
              <a:t>Uncle</a:t>
            </a:r>
            <a:r>
              <a:rPr lang="pt-BR" sz="3600" i="1" dirty="0"/>
              <a:t> Bob</a:t>
            </a:r>
            <a:r>
              <a:rPr lang="pt-BR" sz="3600" dirty="0"/>
              <a:t>) - Clean </a:t>
            </a:r>
            <a:r>
              <a:rPr lang="pt-BR" sz="3600" dirty="0" err="1"/>
              <a:t>Code</a:t>
            </a:r>
            <a:br>
              <a:rPr lang="pt-BR" sz="3600" dirty="0"/>
            </a:br>
            <a:r>
              <a:rPr lang="en-US" sz="3600" dirty="0">
                <a:hlinkClick r:id="rId2"/>
              </a:rPr>
              <a:t>www.goodreads.com/quotes/835238</a:t>
            </a:r>
            <a:r>
              <a:rPr lang="en-US" sz="3600" dirty="0"/>
              <a:t> </a:t>
            </a:r>
          </a:p>
        </p:txBody>
      </p:sp>
      <p:pic>
        <p:nvPicPr>
          <p:cNvPr id="12" name="Picture 11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C2B8A9BF-9A85-9F47-B0C9-2FF74B123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7827" y="4872189"/>
            <a:ext cx="1282700" cy="1625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BE06E03-BC97-E043-9EF0-D07BFB25D2F4}"/>
              </a:ext>
            </a:extLst>
          </p:cNvPr>
          <p:cNvSpPr txBox="1"/>
          <p:nvPr/>
        </p:nvSpPr>
        <p:spPr>
          <a:xfrm>
            <a:off x="516082" y="6530066"/>
            <a:ext cx="11400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Foto: </a:t>
            </a:r>
            <a:r>
              <a:rPr lang="pt-BR" sz="1000" dirty="0" err="1"/>
              <a:t>Wikipedia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4238897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3816712-6669-904E-B1B1-F14DC1291087}"/>
              </a:ext>
            </a:extLst>
          </p:cNvPr>
          <p:cNvSpPr/>
          <p:nvPr/>
        </p:nvSpPr>
        <p:spPr>
          <a:xfrm>
            <a:off x="0" y="3429000"/>
            <a:ext cx="12192000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300" dirty="0">
                <a:hlinkClick r:id="rId2"/>
              </a:rPr>
              <a:t>https://cnb.cx/2Xu8i8S</a:t>
            </a:r>
            <a:r>
              <a:rPr lang="pt-BR" sz="2300" dirty="0"/>
              <a:t> (</a:t>
            </a:r>
            <a:r>
              <a:rPr lang="pt-BR" sz="2300" dirty="0" err="1"/>
              <a:t>CNBC.com</a:t>
            </a:r>
            <a:r>
              <a:rPr lang="pt-BR" sz="2300" dirty="0"/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AC27F2-740D-E646-BEA6-B2C8237D2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450" y="560216"/>
            <a:ext cx="9941100" cy="260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59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600" b="1" i="1" dirty="0" err="1"/>
              <a:t>porque</a:t>
            </a:r>
            <a:r>
              <a:rPr lang="en-US" sz="4600" b="1" i="1" dirty="0"/>
              <a:t> </a:t>
            </a:r>
            <a:r>
              <a:rPr lang="en-US" sz="4600" b="1" i="1" dirty="0" err="1"/>
              <a:t>implementar</a:t>
            </a:r>
            <a:r>
              <a:rPr lang="en-US" sz="4600" b="1" i="1" dirty="0"/>
              <a:t> </a:t>
            </a:r>
            <a:r>
              <a:rPr lang="en-US" sz="4600" b="1" i="1" dirty="0" err="1"/>
              <a:t>métodos</a:t>
            </a:r>
            <a:r>
              <a:rPr lang="en-US" sz="4600" b="1" i="1" dirty="0"/>
              <a:t> </a:t>
            </a:r>
            <a:r>
              <a:rPr lang="en-US" sz="4600" b="1" i="1" dirty="0" err="1"/>
              <a:t>pequenos</a:t>
            </a:r>
            <a:r>
              <a:rPr lang="en-US" sz="4600" b="1" i="1" dirty="0"/>
              <a:t> e com </a:t>
            </a:r>
            <a:r>
              <a:rPr lang="en-US" sz="4600" b="1" i="1" dirty="0" err="1"/>
              <a:t>única</a:t>
            </a:r>
            <a:r>
              <a:rPr lang="en-US" sz="4600" b="1" i="1" dirty="0"/>
              <a:t> </a:t>
            </a:r>
            <a:r>
              <a:rPr lang="en-US" sz="4600" b="1" i="1" dirty="0" err="1"/>
              <a:t>responsabilidade</a:t>
            </a:r>
            <a:r>
              <a:rPr lang="en-US" sz="4600" b="1" i="1" dirty="0"/>
              <a:t>?</a:t>
            </a:r>
            <a:endParaRPr lang="en-US" sz="4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3771" y="47580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5152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564150"/>
            <a:ext cx="10092507" cy="1509490"/>
          </a:xfrm>
          <a:noFill/>
        </p:spPr>
        <p:txBody>
          <a:bodyPr>
            <a:normAutofit/>
          </a:bodyPr>
          <a:lstStyle/>
          <a:p>
            <a:r>
              <a:rPr lang="pt-BR" b="1" i="1" dirty="0"/>
              <a:t>Para...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2358886"/>
            <a:ext cx="11159836" cy="3777622"/>
          </a:xfrm>
        </p:spPr>
        <p:txBody>
          <a:bodyPr>
            <a:normAutofit/>
          </a:bodyPr>
          <a:lstStyle/>
          <a:p>
            <a:r>
              <a:rPr lang="pt-BR" sz="3600" dirty="0"/>
              <a:t>facilitar a aplicação do TDD 👌</a:t>
            </a:r>
          </a:p>
          <a:p>
            <a:r>
              <a:rPr lang="pt-BR" sz="3600" dirty="0"/>
              <a:t>reduzir duplicação de código 👏🙏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0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890" y="2674255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sz="4800" b="1" i="1" dirty="0">
                <a:solidFill>
                  <a:schemeClr val="bg1"/>
                </a:solidFill>
              </a:rPr>
              <a:t>Código Duplicado</a:t>
            </a:r>
            <a:endParaRPr lang="pt-BR" sz="48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25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272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E8F932-F932-4849-977C-B1F0AE8D6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069" y="707751"/>
            <a:ext cx="5361871" cy="5534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94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>
                <a:solidFill>
                  <a:schemeClr val="bg1"/>
                </a:solidFill>
              </a:rPr>
              <a:t>Código Duplicado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35" y="5192489"/>
            <a:ext cx="11306278" cy="12379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4000" dirty="0">
                <a:solidFill>
                  <a:schemeClr val="bg1"/>
                </a:solidFill>
              </a:rPr>
              <a:t>Métodos longos normalmente escondem duplicação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26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824F2-ECA8-2F42-9DB8-8FDDC2CADE2D}"/>
              </a:ext>
            </a:extLst>
          </p:cNvPr>
          <p:cNvSpPr txBox="1"/>
          <p:nvPr/>
        </p:nvSpPr>
        <p:spPr>
          <a:xfrm>
            <a:off x="4428626" y="6594448"/>
            <a:ext cx="38651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>
                <a:solidFill>
                  <a:schemeClr val="bg1"/>
                </a:solidFill>
              </a:rPr>
              <a:t>Imagem: </a:t>
            </a:r>
            <a:r>
              <a:rPr lang="pt-BR" sz="1000" err="1">
                <a:solidFill>
                  <a:schemeClr val="bg1"/>
                </a:solidFill>
              </a:rPr>
              <a:t>http</a:t>
            </a:r>
            <a:r>
              <a:rPr lang="pt-BR" sz="1000">
                <a:solidFill>
                  <a:schemeClr val="bg1"/>
                </a:solidFill>
              </a:rPr>
              <a:t>://</a:t>
            </a:r>
            <a:r>
              <a:rPr lang="pt-BR" sz="1000" err="1">
                <a:solidFill>
                  <a:schemeClr val="bg1"/>
                </a:solidFill>
              </a:rPr>
              <a:t>arenaxlsm.wikia.com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wiki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The_Ultimate_Evil</a:t>
            </a:r>
            <a:endParaRPr lang="pt-BR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849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E8F932-F932-4849-977C-B1F0AE8D6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069" y="707751"/>
            <a:ext cx="5361871" cy="5534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94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>
                <a:solidFill>
                  <a:schemeClr val="bg1"/>
                </a:solidFill>
              </a:rPr>
              <a:t>Código Duplicado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35" y="5208816"/>
            <a:ext cx="11306278" cy="11889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4000" dirty="0">
                <a:solidFill>
                  <a:schemeClr val="bg1"/>
                </a:solidFill>
              </a:rPr>
              <a:t>Causam retrabalho e demora no desenvolvimento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27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824F2-ECA8-2F42-9DB8-8FDDC2CADE2D}"/>
              </a:ext>
            </a:extLst>
          </p:cNvPr>
          <p:cNvSpPr txBox="1"/>
          <p:nvPr/>
        </p:nvSpPr>
        <p:spPr>
          <a:xfrm>
            <a:off x="4428626" y="6594448"/>
            <a:ext cx="38651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>
                <a:solidFill>
                  <a:schemeClr val="bg1"/>
                </a:solidFill>
              </a:rPr>
              <a:t>Imagem: </a:t>
            </a:r>
            <a:r>
              <a:rPr lang="pt-BR" sz="1000" err="1">
                <a:solidFill>
                  <a:schemeClr val="bg1"/>
                </a:solidFill>
              </a:rPr>
              <a:t>http</a:t>
            </a:r>
            <a:r>
              <a:rPr lang="pt-BR" sz="1000">
                <a:solidFill>
                  <a:schemeClr val="bg1"/>
                </a:solidFill>
              </a:rPr>
              <a:t>://</a:t>
            </a:r>
            <a:r>
              <a:rPr lang="pt-BR" sz="1000" err="1">
                <a:solidFill>
                  <a:schemeClr val="bg1"/>
                </a:solidFill>
              </a:rPr>
              <a:t>arenaxlsm.wikia.com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wiki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The_Ultimate_Evil</a:t>
            </a:r>
            <a:endParaRPr lang="pt-BR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8329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E8F932-F932-4849-977C-B1F0AE8D6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069" y="707751"/>
            <a:ext cx="5361871" cy="5534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94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>
                <a:solidFill>
                  <a:schemeClr val="bg1"/>
                </a:solidFill>
              </a:rPr>
              <a:t>Código Duplicado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28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824F2-ECA8-2F42-9DB8-8FDDC2CADE2D}"/>
              </a:ext>
            </a:extLst>
          </p:cNvPr>
          <p:cNvSpPr txBox="1"/>
          <p:nvPr/>
        </p:nvSpPr>
        <p:spPr>
          <a:xfrm>
            <a:off x="4428626" y="6594448"/>
            <a:ext cx="38651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>
                <a:solidFill>
                  <a:schemeClr val="bg1"/>
                </a:solidFill>
              </a:rPr>
              <a:t>Imagem: </a:t>
            </a:r>
            <a:r>
              <a:rPr lang="pt-BR" sz="1000" err="1">
                <a:solidFill>
                  <a:schemeClr val="bg1"/>
                </a:solidFill>
              </a:rPr>
              <a:t>http</a:t>
            </a:r>
            <a:r>
              <a:rPr lang="pt-BR" sz="1000">
                <a:solidFill>
                  <a:schemeClr val="bg1"/>
                </a:solidFill>
              </a:rPr>
              <a:t>://</a:t>
            </a:r>
            <a:r>
              <a:rPr lang="pt-BR" sz="1000" err="1">
                <a:solidFill>
                  <a:schemeClr val="bg1"/>
                </a:solidFill>
              </a:rPr>
              <a:t>arenaxlsm.wikia.com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wiki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The_Ultimate_Evil</a:t>
            </a:r>
            <a:endParaRPr lang="pt-BR" sz="100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5B41BD-EFC4-504C-8BAE-3CA597090111}"/>
              </a:ext>
            </a:extLst>
          </p:cNvPr>
          <p:cNvSpPr txBox="1">
            <a:spLocks/>
          </p:cNvSpPr>
          <p:nvPr/>
        </p:nvSpPr>
        <p:spPr>
          <a:xfrm>
            <a:off x="355635" y="5208816"/>
            <a:ext cx="11306278" cy="11889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4000" dirty="0">
                <a:solidFill>
                  <a:schemeClr val="bg1"/>
                </a:solidFill>
              </a:rPr>
              <a:t>Dificultam os testes: seria preciso testar cada cópia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E39F016-3889-6E46-8D9F-3C511023A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298533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E8F932-F932-4849-977C-B1F0AE8D6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069" y="707751"/>
            <a:ext cx="5361871" cy="5534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94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>
                <a:solidFill>
                  <a:schemeClr val="bg1"/>
                </a:solidFill>
              </a:rPr>
              <a:t>Código Duplicado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29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824F2-ECA8-2F42-9DB8-8FDDC2CADE2D}"/>
              </a:ext>
            </a:extLst>
          </p:cNvPr>
          <p:cNvSpPr txBox="1"/>
          <p:nvPr/>
        </p:nvSpPr>
        <p:spPr>
          <a:xfrm>
            <a:off x="4428626" y="6594448"/>
            <a:ext cx="38651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>
                <a:solidFill>
                  <a:schemeClr val="bg1"/>
                </a:solidFill>
              </a:rPr>
              <a:t>Imagem: </a:t>
            </a:r>
            <a:r>
              <a:rPr lang="pt-BR" sz="1000" err="1">
                <a:solidFill>
                  <a:schemeClr val="bg1"/>
                </a:solidFill>
              </a:rPr>
              <a:t>http</a:t>
            </a:r>
            <a:r>
              <a:rPr lang="pt-BR" sz="1000">
                <a:solidFill>
                  <a:schemeClr val="bg1"/>
                </a:solidFill>
              </a:rPr>
              <a:t>://</a:t>
            </a:r>
            <a:r>
              <a:rPr lang="pt-BR" sz="1000" err="1">
                <a:solidFill>
                  <a:schemeClr val="bg1"/>
                </a:solidFill>
              </a:rPr>
              <a:t>arenaxlsm.wikia.com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wiki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The_Ultimate_Evil</a:t>
            </a:r>
            <a:endParaRPr lang="pt-BR" sz="100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5B41BD-EFC4-504C-8BAE-3CA597090111}"/>
              </a:ext>
            </a:extLst>
          </p:cNvPr>
          <p:cNvSpPr txBox="1">
            <a:spLocks/>
          </p:cNvSpPr>
          <p:nvPr/>
        </p:nvSpPr>
        <p:spPr>
          <a:xfrm>
            <a:off x="355635" y="5208816"/>
            <a:ext cx="11306278" cy="11889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4000" dirty="0">
                <a:solidFill>
                  <a:schemeClr val="bg1"/>
                </a:solidFill>
              </a:rPr>
              <a:t>Se um cópia estiver errada, tem que corrigir todas 😰</a:t>
            </a:r>
          </a:p>
        </p:txBody>
      </p:sp>
    </p:spTree>
    <p:extLst>
      <p:ext uri="{BB962C8B-B14F-4D97-AF65-F5344CB8AC3E}">
        <p14:creationId xmlns:p14="http://schemas.microsoft.com/office/powerpoint/2010/main" val="2836166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E93595-971E-3C48-98A5-052BA9235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b="1" i="1" dirty="0"/>
              <a:t>Mas antes de </a:t>
            </a:r>
            <a:r>
              <a:rPr lang="en-US" sz="5400" b="1" i="1" dirty="0" err="1"/>
              <a:t>começarmos</a:t>
            </a:r>
            <a:r>
              <a:rPr lang="en-US" sz="5400" b="1" i="1" dirty="0"/>
              <a:t>...</a:t>
            </a:r>
            <a:endParaRPr lang="en-US" sz="5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297A9E-A39C-C641-8CEF-B03663EC3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3771" y="47580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4718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E8F932-F932-4849-977C-B1F0AE8D6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069" y="707751"/>
            <a:ext cx="5361871" cy="5534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94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>
                <a:solidFill>
                  <a:schemeClr val="bg1"/>
                </a:solidFill>
              </a:rPr>
              <a:t>Código Duplicado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30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824F2-ECA8-2F42-9DB8-8FDDC2CADE2D}"/>
              </a:ext>
            </a:extLst>
          </p:cNvPr>
          <p:cNvSpPr txBox="1"/>
          <p:nvPr/>
        </p:nvSpPr>
        <p:spPr>
          <a:xfrm>
            <a:off x="4428626" y="6594448"/>
            <a:ext cx="38651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>
                <a:solidFill>
                  <a:schemeClr val="bg1"/>
                </a:solidFill>
              </a:rPr>
              <a:t>Imagem: </a:t>
            </a:r>
            <a:r>
              <a:rPr lang="pt-BR" sz="1000" err="1">
                <a:solidFill>
                  <a:schemeClr val="bg1"/>
                </a:solidFill>
              </a:rPr>
              <a:t>http</a:t>
            </a:r>
            <a:r>
              <a:rPr lang="pt-BR" sz="1000">
                <a:solidFill>
                  <a:schemeClr val="bg1"/>
                </a:solidFill>
              </a:rPr>
              <a:t>://</a:t>
            </a:r>
            <a:r>
              <a:rPr lang="pt-BR" sz="1000" err="1">
                <a:solidFill>
                  <a:schemeClr val="bg1"/>
                </a:solidFill>
              </a:rPr>
              <a:t>arenaxlsm.wikia.com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wiki</a:t>
            </a:r>
            <a:r>
              <a:rPr lang="pt-BR" sz="1000">
                <a:solidFill>
                  <a:schemeClr val="bg1"/>
                </a:solidFill>
              </a:rPr>
              <a:t>/</a:t>
            </a:r>
            <a:r>
              <a:rPr lang="pt-BR" sz="1000" err="1">
                <a:solidFill>
                  <a:schemeClr val="bg1"/>
                </a:solidFill>
              </a:rPr>
              <a:t>The_Ultimate_Evil</a:t>
            </a:r>
            <a:endParaRPr lang="pt-BR" sz="100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5B41BD-EFC4-504C-8BAE-3CA597090111}"/>
              </a:ext>
            </a:extLst>
          </p:cNvPr>
          <p:cNvSpPr txBox="1">
            <a:spLocks/>
          </p:cNvSpPr>
          <p:nvPr/>
        </p:nvSpPr>
        <p:spPr>
          <a:xfrm>
            <a:off x="355635" y="5208816"/>
            <a:ext cx="11306278" cy="11889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4000" dirty="0">
                <a:solidFill>
                  <a:schemeClr val="bg1"/>
                </a:solidFill>
              </a:rPr>
              <a:t>É maligno: ele vai tramar contra você e lhe assombrar quando menos espera! 😱😭</a:t>
            </a:r>
          </a:p>
        </p:txBody>
      </p:sp>
    </p:spTree>
    <p:extLst>
      <p:ext uri="{BB962C8B-B14F-4D97-AF65-F5344CB8AC3E}">
        <p14:creationId xmlns:p14="http://schemas.microsoft.com/office/powerpoint/2010/main" val="34252151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09E7812-7F0F-6040-BA40-0CBFFF98D09F}"/>
              </a:ext>
            </a:extLst>
          </p:cNvPr>
          <p:cNvSpPr txBox="1"/>
          <p:nvPr/>
        </p:nvSpPr>
        <p:spPr>
          <a:xfrm>
            <a:off x="9037670" y="5129133"/>
            <a:ext cx="31543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/>
              <a:t>Tá inventando moda. </a:t>
            </a:r>
            <a:br>
              <a:rPr lang="pt-BR" sz="2000" b="1" dirty="0"/>
            </a:br>
            <a:r>
              <a:rPr lang="pt-BR" sz="2000" b="1" dirty="0"/>
              <a:t>Software não é tomate pra apodrecer!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65B3DF-80EC-B440-9A46-990AF8BAC4E8}"/>
              </a:ext>
            </a:extLst>
          </p:cNvPr>
          <p:cNvSpPr txBox="1"/>
          <p:nvPr/>
        </p:nvSpPr>
        <p:spPr>
          <a:xfrm>
            <a:off x="6365808" y="6579121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pixabay.com</a:t>
            </a:r>
            <a:endParaRPr lang="pt-BR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21937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sz="6000" b="1" i="1" dirty="0"/>
              <a:t>Código Duplicado</a:t>
            </a:r>
            <a:endParaRPr lang="pt-BR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901" y="2723247"/>
            <a:ext cx="6982712" cy="17059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4400" b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Leva ao apodrecimento do software! 💩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45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865B3DF-80EC-B440-9A46-990AF8BAC4E8}"/>
              </a:ext>
            </a:extLst>
          </p:cNvPr>
          <p:cNvSpPr txBox="1"/>
          <p:nvPr/>
        </p:nvSpPr>
        <p:spPr>
          <a:xfrm>
            <a:off x="6365808" y="6579121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pixabay.com</a:t>
            </a:r>
            <a:endParaRPr lang="pt-BR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21937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sz="6000" b="1" i="1" dirty="0"/>
              <a:t>Código Duplicado</a:t>
            </a:r>
            <a:endParaRPr lang="pt-BR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901" y="2723247"/>
            <a:ext cx="6982712" cy="28731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4400" b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O código pode degradar a um ponto que manutenção tende a gerar mais bugs 🐞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732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865B3DF-80EC-B440-9A46-990AF8BAC4E8}"/>
              </a:ext>
            </a:extLst>
          </p:cNvPr>
          <p:cNvSpPr txBox="1"/>
          <p:nvPr/>
        </p:nvSpPr>
        <p:spPr>
          <a:xfrm>
            <a:off x="6365808" y="6579121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pixabay.com</a:t>
            </a:r>
            <a:endParaRPr lang="pt-BR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21937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sz="6000" b="1" i="1" dirty="0"/>
              <a:t>Código Duplicado</a:t>
            </a:r>
            <a:endParaRPr lang="pt-BR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901" y="2723247"/>
            <a:ext cx="6982712" cy="28731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4400" b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Existe até o termo </a:t>
            </a:r>
            <a:r>
              <a:rPr lang="pt-BR" sz="4400" b="1" i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Software </a:t>
            </a:r>
            <a:r>
              <a:rPr lang="pt-BR" sz="4400" b="1" i="1" dirty="0" err="1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Rot</a:t>
            </a:r>
            <a:endParaRPr lang="pt-BR" sz="4400" b="1" i="1" dirty="0">
              <a:solidFill>
                <a:schemeClr val="accent2"/>
              </a:solidFill>
              <a:effectLst>
                <a:outerShdw blurRad="9017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903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865B3DF-80EC-B440-9A46-990AF8BAC4E8}"/>
              </a:ext>
            </a:extLst>
          </p:cNvPr>
          <p:cNvSpPr txBox="1"/>
          <p:nvPr/>
        </p:nvSpPr>
        <p:spPr>
          <a:xfrm>
            <a:off x="6365808" y="6579121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pixabay.com</a:t>
            </a:r>
            <a:endParaRPr lang="pt-BR" sz="1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21937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sz="6000" b="1" i="1" dirty="0"/>
              <a:t>Código Duplicado</a:t>
            </a:r>
            <a:endParaRPr lang="pt-BR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901" y="2723247"/>
            <a:ext cx="6982712" cy="28731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4400" b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Em alguns casos, pode ser mais fácil criar um novo </a:t>
            </a:r>
            <a:r>
              <a:rPr lang="pt-BR" sz="4400" b="1" i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software</a:t>
            </a:r>
            <a:r>
              <a:rPr lang="pt-BR" sz="4400" b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 🚧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40365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219378"/>
            <a:ext cx="9530038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Exemplo de degradação</a:t>
            </a:r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35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F61EF5-153C-1F44-817F-EB56D38EE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6650" y="5762322"/>
            <a:ext cx="2984500" cy="876300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B65CD43-FD0F-624B-B408-EC56C565C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692" y="1572645"/>
            <a:ext cx="11327567" cy="5065977"/>
          </a:xfrm>
        </p:spPr>
        <p:txBody>
          <a:bodyPr>
            <a:noAutofit/>
          </a:bodyPr>
          <a:lstStyle/>
          <a:p>
            <a:r>
              <a:rPr lang="pt-BR" sz="3200" i="1" dirty="0" err="1"/>
              <a:t>JUnit</a:t>
            </a:r>
            <a:r>
              <a:rPr lang="pt-BR" sz="3200" dirty="0"/>
              <a:t> 4: código jogado fora e começaram a versão 5 do zero! 😲 </a:t>
            </a:r>
            <a:r>
              <a:rPr lang="pt-BR" sz="3200" dirty="0">
                <a:hlinkClick r:id="rId4"/>
              </a:rPr>
              <a:t>https://youtu.be/WZ5J4eocHjY</a:t>
            </a:r>
            <a:r>
              <a:rPr lang="pt-BR" sz="3200" dirty="0"/>
              <a:t> </a:t>
            </a:r>
          </a:p>
          <a:p>
            <a:r>
              <a:rPr lang="pt-BR" sz="3200" dirty="0"/>
              <a:t>Problemas ocorrerem devido sucesso não imaginado</a:t>
            </a:r>
          </a:p>
        </p:txBody>
      </p:sp>
    </p:spTree>
    <p:extLst>
      <p:ext uri="{BB962C8B-B14F-4D97-AF65-F5344CB8AC3E}">
        <p14:creationId xmlns:p14="http://schemas.microsoft.com/office/powerpoint/2010/main" val="12866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b="1" dirty="0"/>
              <a:t>o que </a:t>
            </a:r>
            <a:r>
              <a:rPr lang="en-US" sz="5400" b="1" i="1"/>
              <a:t>tdd</a:t>
            </a:r>
            <a:r>
              <a:rPr lang="en-US" sz="5400" b="1" dirty="0"/>
              <a:t> </a:t>
            </a:r>
            <a:r>
              <a:rPr lang="en-US" sz="5400" b="1"/>
              <a:t>tem</a:t>
            </a:r>
            <a:r>
              <a:rPr lang="en-US" sz="5400" b="1" dirty="0"/>
              <a:t> a </a:t>
            </a:r>
            <a:r>
              <a:rPr lang="en-US" sz="5400" b="1"/>
              <a:t>ver</a:t>
            </a:r>
            <a:r>
              <a:rPr lang="en-US" sz="5400" b="1" dirty="0"/>
              <a:t> com </a:t>
            </a:r>
            <a:r>
              <a:rPr lang="en-US" sz="5400" b="1" i="1" dirty="0"/>
              <a:t>OOP</a:t>
            </a:r>
            <a:r>
              <a:rPr lang="en-US" sz="5400" b="1" dirty="0"/>
              <a:t> e </a:t>
            </a:r>
            <a:r>
              <a:rPr lang="en-US" sz="5400" b="1"/>
              <a:t>etc</a:t>
            </a:r>
            <a:r>
              <a:rPr lang="en-US" sz="5400" b="1" dirty="0"/>
              <a:t>?</a:t>
            </a:r>
            <a:endParaRPr lang="en-US" sz="5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3771" y="47580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36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70211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184FA60-56E6-4C39-B1D1-F8DA36DE1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BE4C130-74CE-48EE-A50F-2ADD6E53B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750" b="12276"/>
          <a:stretch/>
        </p:blipFill>
        <p:spPr>
          <a:xfrm rot="16200000">
            <a:off x="7673974" y="2339972"/>
            <a:ext cx="6857999" cy="217805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9351" y="111125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37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334" y="630827"/>
            <a:ext cx="10984895" cy="3845311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pt-PT" sz="5400" dirty="0"/>
              <a:t>TDD:</a:t>
            </a:r>
          </a:p>
          <a:p>
            <a:pPr marL="0" indent="0">
              <a:buNone/>
            </a:pPr>
            <a:r>
              <a:rPr lang="pt-PT" sz="5400" b="1" i="1" dirty="0" err="1"/>
              <a:t>T</a:t>
            </a:r>
            <a:r>
              <a:rPr lang="pt-PT" sz="5400" i="1" dirty="0" err="1"/>
              <a:t>est-</a:t>
            </a:r>
            <a:r>
              <a:rPr lang="pt-PT" sz="5400" b="1" i="1" dirty="0" err="1"/>
              <a:t>D</a:t>
            </a:r>
            <a:r>
              <a:rPr lang="pt-PT" sz="5400" i="1" dirty="0" err="1"/>
              <a:t>riven</a:t>
            </a:r>
            <a:r>
              <a:rPr lang="pt-PT" sz="5400" i="1" dirty="0"/>
              <a:t> </a:t>
            </a:r>
            <a:r>
              <a:rPr lang="pt-PT" sz="5400" b="1" i="1" dirty="0" err="1"/>
              <a:t>D</a:t>
            </a:r>
            <a:r>
              <a:rPr lang="pt-PT" sz="5400" i="1" dirty="0" err="1"/>
              <a:t>evelopment</a:t>
            </a:r>
            <a:endParaRPr lang="pt-PT" sz="5400" dirty="0"/>
          </a:p>
          <a:p>
            <a:pPr marL="0" indent="0">
              <a:buNone/>
            </a:pPr>
            <a:br>
              <a:rPr lang="pt-PT" sz="5400" dirty="0"/>
            </a:br>
            <a:r>
              <a:rPr lang="pt-PT" sz="5400" dirty="0"/>
              <a:t>Desenvolvimento </a:t>
            </a:r>
            <a:r>
              <a:rPr lang="pt-PT" sz="5400" b="1" dirty="0"/>
              <a:t>Guiado</a:t>
            </a:r>
            <a:r>
              <a:rPr lang="pt-PT" sz="5400" dirty="0"/>
              <a:t> por Testes</a:t>
            </a:r>
          </a:p>
        </p:txBody>
      </p:sp>
    </p:spTree>
    <p:extLst>
      <p:ext uri="{BB962C8B-B14F-4D97-AF65-F5344CB8AC3E}">
        <p14:creationId xmlns:p14="http://schemas.microsoft.com/office/powerpoint/2010/main" val="22786624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184FA60-56E6-4C39-B1D1-F8DA36DE1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BE4C130-74CE-48EE-A50F-2ADD6E53B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750" b="12276"/>
          <a:stretch/>
        </p:blipFill>
        <p:spPr>
          <a:xfrm rot="16200000">
            <a:off x="7673974" y="2339972"/>
            <a:ext cx="6857999" cy="217805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9351" y="111125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38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171" y="630827"/>
            <a:ext cx="10743951" cy="3845311"/>
          </a:xfrm>
        </p:spPr>
        <p:txBody>
          <a:bodyPr anchor="ctr">
            <a:normAutofit lnSpcReduction="10000"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pt-PT" sz="5400" dirty="0"/>
              <a:t>OOP: </a:t>
            </a:r>
            <a:br>
              <a:rPr lang="pt-PT" sz="5400" dirty="0"/>
            </a:br>
            <a:r>
              <a:rPr lang="pt-PT" sz="5400" b="1" i="1" dirty="0" err="1"/>
              <a:t>O</a:t>
            </a:r>
            <a:r>
              <a:rPr lang="pt-PT" sz="5400" i="1" dirty="0" err="1"/>
              <a:t>bject-</a:t>
            </a:r>
            <a:r>
              <a:rPr lang="pt-PT" sz="5400" b="1" i="1" dirty="0" err="1"/>
              <a:t>O</a:t>
            </a:r>
            <a:r>
              <a:rPr lang="pt-PT" sz="5400" i="1" dirty="0" err="1"/>
              <a:t>riented</a:t>
            </a:r>
            <a:r>
              <a:rPr lang="pt-PT" sz="5400" i="1" dirty="0"/>
              <a:t> </a:t>
            </a:r>
            <a:r>
              <a:rPr lang="pt-PT" sz="5400" b="1" i="1" dirty="0" err="1"/>
              <a:t>P</a:t>
            </a:r>
            <a:r>
              <a:rPr lang="pt-PT" sz="5400" i="1" dirty="0" err="1"/>
              <a:t>rogramming</a:t>
            </a:r>
            <a:br>
              <a:rPr lang="pt-PT" sz="5400" dirty="0"/>
            </a:br>
            <a:endParaRPr lang="pt-PT" sz="5400" dirty="0"/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pt-PT" sz="5400" dirty="0"/>
              <a:t>Programação </a:t>
            </a:r>
            <a:r>
              <a:rPr lang="pt-PT" sz="5400" b="1" dirty="0"/>
              <a:t>Orientada</a:t>
            </a:r>
            <a:r>
              <a:rPr lang="pt-PT" sz="5400" dirty="0"/>
              <a:t> a Objetos</a:t>
            </a:r>
          </a:p>
        </p:txBody>
      </p:sp>
    </p:spTree>
    <p:extLst>
      <p:ext uri="{BB962C8B-B14F-4D97-AF65-F5344CB8AC3E}">
        <p14:creationId xmlns:p14="http://schemas.microsoft.com/office/powerpoint/2010/main" val="6815379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/>
              <a:t>A resposta é: NADA! 😆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3771" y="47580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39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0098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2">
            <a:extLst>
              <a:ext uri="{FF2B5EF4-FFF2-40B4-BE49-F238E27FC236}">
                <a16:creationId xmlns:a16="http://schemas.microsoft.com/office/drawing/2014/main" id="{15CC8773-0E3F-4D1C-A409-0353003E6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34" name="Picture 24">
            <a:extLst>
              <a:ext uri="{FF2B5EF4-FFF2-40B4-BE49-F238E27FC236}">
                <a16:creationId xmlns:a16="http://schemas.microsoft.com/office/drawing/2014/main" id="{29160FC1-6959-4BB1-8E7A-0CA07E8B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35" name="Rectangle 26">
            <a:extLst>
              <a:ext uri="{FF2B5EF4-FFF2-40B4-BE49-F238E27FC236}">
                <a16:creationId xmlns:a16="http://schemas.microsoft.com/office/drawing/2014/main" id="{077D6507-8E8D-40E1-A7B9-63012EF9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5F415C-4C1B-463F-BC85-7F9D951F94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5866" b="9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014139"/>
            <a:ext cx="944880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/>
              <a:t>Como aprendemos a escrever código?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3E2C8F5-B35B-4728-AFAB-5111275C6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9EB4E46-374D-4E57-9304-5B8EDFB8E5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09876977-3795-274D-BE0E-831EE06C3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7410" y="1803405"/>
            <a:ext cx="613299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300" dirty="0"/>
              <a:t>Como </a:t>
            </a:r>
            <a:r>
              <a:rPr lang="en-US" sz="3300"/>
              <a:t>assim</a:t>
            </a:r>
            <a:r>
              <a:rPr lang="en-US" sz="3300" dirty="0"/>
              <a:t> 🤔?! </a:t>
            </a:r>
            <a:r>
              <a:rPr lang="en-US" sz="3300" b="1"/>
              <a:t>Guiado</a:t>
            </a:r>
            <a:r>
              <a:rPr lang="en-US" sz="3300" dirty="0"/>
              <a:t> </a:t>
            </a:r>
            <a:r>
              <a:rPr lang="en-US" sz="3300"/>
              <a:t>é</a:t>
            </a:r>
            <a:r>
              <a:rPr lang="en-US" sz="3300" dirty="0"/>
              <a:t> </a:t>
            </a:r>
            <a:r>
              <a:rPr lang="en-US" sz="3300"/>
              <a:t>sinônimo</a:t>
            </a:r>
            <a:r>
              <a:rPr lang="en-US" sz="3300" dirty="0"/>
              <a:t> de </a:t>
            </a:r>
            <a:r>
              <a:rPr lang="en-US" sz="3300" b="1"/>
              <a:t>Orientado</a:t>
            </a:r>
            <a:r>
              <a:rPr lang="en-US" sz="3300" b="1" dirty="0"/>
              <a:t> 🤓 📖</a:t>
            </a:r>
            <a:r>
              <a:rPr lang="en-US" sz="3300" dirty="0"/>
              <a:t> (</a:t>
            </a:r>
            <a:r>
              <a:rPr lang="en-US" sz="330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dicio.com.br</a:t>
            </a:r>
            <a:r>
              <a:rPr lang="en-US" sz="33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40</a:t>
            </a:fld>
            <a:endParaRPr lang="en-US"/>
          </a:p>
        </p:txBody>
      </p:sp>
      <p:pic>
        <p:nvPicPr>
          <p:cNvPr id="10" name="Graphic 9" descr="Error">
            <a:extLst>
              <a:ext uri="{FF2B5EF4-FFF2-40B4-BE49-F238E27FC236}">
                <a16:creationId xmlns:a16="http://schemas.microsoft.com/office/drawing/2014/main" id="{877E1F8F-83B2-43C5-9F27-FD87BFCC21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41659" y="1803405"/>
            <a:ext cx="2662321" cy="266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899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CA095A8-62F3-1947-8864-0782A0F699FC}"/>
              </a:ext>
            </a:extLst>
          </p:cNvPr>
          <p:cNvSpPr txBox="1"/>
          <p:nvPr/>
        </p:nvSpPr>
        <p:spPr>
          <a:xfrm>
            <a:off x="2840806" y="6573145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pixabay.com</a:t>
            </a:r>
            <a:endParaRPr lang="pt-BR" sz="1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que </a:t>
            </a:r>
            <a:r>
              <a:rPr lang="pt-BR" b="1" i="1" dirty="0" err="1"/>
              <a:t>tdd</a:t>
            </a:r>
            <a:r>
              <a:rPr lang="pt-BR" b="1" dirty="0"/>
              <a:t> tem a ver com </a:t>
            </a:r>
            <a:r>
              <a:rPr lang="pt-BR" b="1" i="1" dirty="0"/>
              <a:t>OOP</a:t>
            </a:r>
            <a:r>
              <a:rPr lang="pt-BR" b="1" dirty="0"/>
              <a:t> e etc.?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4191" y="3804556"/>
            <a:ext cx="6206125" cy="21127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TDD é um processo de desenvolvimento.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1827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CA095A8-62F3-1947-8864-0782A0F699FC}"/>
              </a:ext>
            </a:extLst>
          </p:cNvPr>
          <p:cNvSpPr txBox="1"/>
          <p:nvPr/>
        </p:nvSpPr>
        <p:spPr>
          <a:xfrm>
            <a:off x="2840806" y="6573145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pixabay.com</a:t>
            </a:r>
            <a:endParaRPr lang="pt-BR" sz="1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que </a:t>
            </a:r>
            <a:r>
              <a:rPr lang="pt-BR" b="1" i="1" dirty="0" err="1"/>
              <a:t>tdd</a:t>
            </a:r>
            <a:r>
              <a:rPr lang="pt-BR" b="1" dirty="0"/>
              <a:t> tem a ver com </a:t>
            </a:r>
            <a:r>
              <a:rPr lang="pt-BR" b="1" i="1" dirty="0"/>
              <a:t>OOP</a:t>
            </a:r>
            <a:r>
              <a:rPr lang="pt-BR" b="1" dirty="0"/>
              <a:t> e etc.?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4191" y="3804556"/>
            <a:ext cx="6206125" cy="21127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OOP é um paradigma de programação.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605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CA095A8-62F3-1947-8864-0782A0F699FC}"/>
              </a:ext>
            </a:extLst>
          </p:cNvPr>
          <p:cNvSpPr txBox="1"/>
          <p:nvPr/>
        </p:nvSpPr>
        <p:spPr>
          <a:xfrm>
            <a:off x="2840806" y="6573145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pixabay.com</a:t>
            </a:r>
            <a:endParaRPr lang="pt-BR" sz="1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2455" y="5006529"/>
            <a:ext cx="6206125" cy="11053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É confuso, eu sei. 😕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43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788472-A25D-C74C-ABE4-FFB5F6DBC44E}"/>
              </a:ext>
            </a:extLst>
          </p:cNvPr>
          <p:cNvSpPr txBox="1"/>
          <p:nvPr/>
        </p:nvSpPr>
        <p:spPr>
          <a:xfrm>
            <a:off x="4182744" y="321782"/>
            <a:ext cx="634892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800" b="1" dirty="0"/>
              <a:t>Pra mim ainda é</a:t>
            </a:r>
          </a:p>
          <a:p>
            <a:pPr algn="ctr"/>
            <a:r>
              <a:rPr lang="pt-BR" sz="3800" b="1" dirty="0"/>
              <a:t>a mesma coisa...</a:t>
            </a:r>
          </a:p>
          <a:p>
            <a:pPr algn="ctr"/>
            <a:r>
              <a:rPr lang="pt-PT" sz="3800" dirty="0"/>
              <a:t>Desenvolvimento = Programação</a:t>
            </a:r>
          </a:p>
          <a:p>
            <a:pPr algn="ctr"/>
            <a:endParaRPr lang="pt-BR" sz="3800" b="1" dirty="0"/>
          </a:p>
        </p:txBody>
      </p:sp>
    </p:spTree>
    <p:extLst>
      <p:ext uri="{BB962C8B-B14F-4D97-AF65-F5344CB8AC3E}">
        <p14:creationId xmlns:p14="http://schemas.microsoft.com/office/powerpoint/2010/main" val="101607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CA095A8-62F3-1947-8864-0782A0F699FC}"/>
              </a:ext>
            </a:extLst>
          </p:cNvPr>
          <p:cNvSpPr txBox="1"/>
          <p:nvPr/>
        </p:nvSpPr>
        <p:spPr>
          <a:xfrm>
            <a:off x="2840806" y="6573145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pixabay.com</a:t>
            </a:r>
            <a:endParaRPr lang="pt-BR" sz="1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que </a:t>
            </a:r>
            <a:r>
              <a:rPr lang="pt-BR" b="1" i="1" dirty="0" err="1"/>
              <a:t>tdd</a:t>
            </a:r>
            <a:r>
              <a:rPr lang="pt-BR" b="1" dirty="0"/>
              <a:t> tem a ver com </a:t>
            </a:r>
            <a:r>
              <a:rPr lang="pt-BR" b="1" i="1" dirty="0"/>
              <a:t>OOP</a:t>
            </a:r>
            <a:r>
              <a:rPr lang="pt-BR" b="1" dirty="0"/>
              <a:t> e etc.?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7160" y="3608402"/>
            <a:ext cx="7619999" cy="27175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Podemos usar um processo de software com qualquer paradigma que desejarmos.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3902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CA095A8-62F3-1947-8864-0782A0F699FC}"/>
              </a:ext>
            </a:extLst>
          </p:cNvPr>
          <p:cNvSpPr txBox="1"/>
          <p:nvPr/>
        </p:nvSpPr>
        <p:spPr>
          <a:xfrm>
            <a:off x="2840806" y="6573145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pixabay.com</a:t>
            </a:r>
            <a:endParaRPr lang="pt-BR" sz="1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que </a:t>
            </a:r>
            <a:r>
              <a:rPr lang="pt-BR" b="1" i="1" dirty="0" err="1"/>
              <a:t>tdd</a:t>
            </a:r>
            <a:r>
              <a:rPr lang="pt-BR" b="1" dirty="0"/>
              <a:t> tem a ver com </a:t>
            </a:r>
            <a:r>
              <a:rPr lang="pt-BR" b="1" i="1" dirty="0"/>
              <a:t>OOP</a:t>
            </a:r>
            <a:r>
              <a:rPr lang="pt-BR" b="1" dirty="0"/>
              <a:t> e etc.?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7160" y="3608402"/>
            <a:ext cx="7619999" cy="27175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Exemplos de paradigmas</a:t>
            </a:r>
            <a:r>
              <a:rPr lang="pt-PT" sz="4400" b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: programação estruturada, orientada a objetos, funcional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64337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CA095A8-62F3-1947-8864-0782A0F699FC}"/>
              </a:ext>
            </a:extLst>
          </p:cNvPr>
          <p:cNvSpPr txBox="1"/>
          <p:nvPr/>
        </p:nvSpPr>
        <p:spPr>
          <a:xfrm>
            <a:off x="2840806" y="6573145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pixabay.com</a:t>
            </a:r>
            <a:endParaRPr lang="pt-BR" sz="1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que </a:t>
            </a:r>
            <a:r>
              <a:rPr lang="pt-BR" b="1" i="1" dirty="0" err="1"/>
              <a:t>tdd</a:t>
            </a:r>
            <a:r>
              <a:rPr lang="pt-BR" b="1" dirty="0"/>
              <a:t> tem a ver com </a:t>
            </a:r>
            <a:r>
              <a:rPr lang="pt-BR" b="1" i="1" dirty="0"/>
              <a:t>OOP</a:t>
            </a:r>
            <a:r>
              <a:rPr lang="pt-BR" b="1" dirty="0"/>
              <a:t> e etc.?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7160" y="2437672"/>
            <a:ext cx="7619999" cy="27175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chemeClr val="accent2"/>
                </a:solidFill>
                <a:effectLst>
                  <a:outerShdw blurRad="901700" dist="38100" algn="l" rotWithShape="0">
                    <a:prstClr val="black">
                      <a:alpha val="40000"/>
                    </a:prstClr>
                  </a:outerShdw>
                </a:effectLst>
              </a:rPr>
              <a:t>Com qualquer paradigma podemos usar processos como TDD ou BDD</a:t>
            </a:r>
          </a:p>
          <a:p>
            <a:pPr marL="0" indent="0">
              <a:buNone/>
            </a:pPr>
            <a:endParaRPr lang="pt-PT" sz="4400" b="1" dirty="0">
              <a:solidFill>
                <a:schemeClr val="accent2"/>
              </a:solidFill>
              <a:effectLst>
                <a:outerShdw blurRad="9017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46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6250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b="1"/>
              <a:t>Porque aplicar tdd? 🤔</a:t>
            </a:r>
            <a:endParaRPr lang="en-US" sz="5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3771" y="47580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47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316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15CC8773-0E3F-4D1C-A409-0353003E6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9160FC1-6959-4BB1-8E7A-0CA07E8B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77D6507-8E8D-40E1-A7B9-63012EF9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629D70A-6209-214E-B564-2ECF7BBA8B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5743" b="99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528" y="4704027"/>
            <a:ext cx="944880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dirty="0" err="1"/>
              <a:t>Escrever</a:t>
            </a:r>
            <a:r>
              <a:rPr lang="en-US" sz="6000" dirty="0"/>
              <a:t> </a:t>
            </a:r>
            <a:r>
              <a:rPr lang="en-US" sz="6000" dirty="0" err="1"/>
              <a:t>código</a:t>
            </a:r>
            <a:r>
              <a:rPr lang="en-US" sz="6000" dirty="0"/>
              <a:t> </a:t>
            </a:r>
            <a:r>
              <a:rPr lang="en-US" sz="6000" dirty="0" err="1"/>
              <a:t>nem</a:t>
            </a:r>
            <a:r>
              <a:rPr lang="en-US" sz="6000" dirty="0"/>
              <a:t> sempre </a:t>
            </a:r>
            <a:r>
              <a:rPr lang="en-US" sz="6000" dirty="0" err="1"/>
              <a:t>é</a:t>
            </a:r>
            <a:r>
              <a:rPr lang="en-US" sz="6000" dirty="0"/>
              <a:t> </a:t>
            </a:r>
            <a:r>
              <a:rPr lang="en-US" sz="6000" dirty="0" err="1"/>
              <a:t>fácil</a:t>
            </a:r>
            <a:r>
              <a:rPr lang="en-US" sz="6000" dirty="0"/>
              <a:t>! 😢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6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15CC8773-0E3F-4D1C-A409-0353003E6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9160FC1-6959-4BB1-8E7A-0CA07E8B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77D6507-8E8D-40E1-A7B9-63012EF9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629D70A-6209-214E-B564-2ECF7BBA8B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5743" b="99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528" y="3641271"/>
            <a:ext cx="9448800" cy="288785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pt-PT" sz="6000" dirty="0"/>
              <a:t>Vamos analisar como intuitivamente testamos nossos softwares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350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2">
            <a:extLst>
              <a:ext uri="{FF2B5EF4-FFF2-40B4-BE49-F238E27FC236}">
                <a16:creationId xmlns:a16="http://schemas.microsoft.com/office/drawing/2014/main" id="{15CC8773-0E3F-4D1C-A409-0353003E6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34" name="Picture 24">
            <a:extLst>
              <a:ext uri="{FF2B5EF4-FFF2-40B4-BE49-F238E27FC236}">
                <a16:creationId xmlns:a16="http://schemas.microsoft.com/office/drawing/2014/main" id="{29160FC1-6959-4BB1-8E7A-0CA07E8B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35" name="Rectangle 26">
            <a:extLst>
              <a:ext uri="{FF2B5EF4-FFF2-40B4-BE49-F238E27FC236}">
                <a16:creationId xmlns:a16="http://schemas.microsoft.com/office/drawing/2014/main" id="{077D6507-8E8D-40E1-A7B9-63012EF9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5F415C-4C1B-463F-BC85-7F9D951F94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5866" b="9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95991"/>
            <a:ext cx="9448800" cy="3043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6000" dirty="0"/>
              <a:t>Para ficar mais fácil, o que é mesmo um algoritmo? 🤔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0688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7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06" y="118540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  <a:t>Como aprendemos sobre testes </a:t>
            </a:r>
            <a:br>
              <a:rPr lang="pt-BR" b="1" dirty="0"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pt-BR" b="1" dirty="0"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  <a:t>em introdução à programação</a:t>
            </a:r>
            <a:endParaRPr lang="pt-BR" dirty="0">
              <a:effectLst>
                <a:outerShdw blurRad="50800" dist="50800" dir="5400000" algn="ctr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06" y="1953373"/>
            <a:ext cx="11067294" cy="3777622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PT" sz="4400" b="1" dirty="0">
                <a:solidFill>
                  <a:srgbClr val="F7FFA9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”Testes de Mesa”</a:t>
            </a:r>
          </a:p>
          <a:p>
            <a:pPr marL="514350" indent="-514350">
              <a:buFont typeface="+mj-lt"/>
              <a:buAutoNum type="arabicPeriod"/>
            </a:pPr>
            <a:r>
              <a:rPr lang="pt-PT" sz="4400" b="1" dirty="0">
                <a:solidFill>
                  <a:srgbClr val="F7FFA9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Execução manual</a:t>
            </a:r>
          </a:p>
          <a:p>
            <a:pPr marL="514350" indent="-514350">
              <a:buFont typeface="+mj-lt"/>
              <a:buAutoNum type="arabicPeriod"/>
            </a:pPr>
            <a:r>
              <a:rPr lang="pt-PT" sz="4400" b="1" dirty="0">
                <a:solidFill>
                  <a:srgbClr val="F7FFA9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Evolução do código: novas alterações podem introduzir bugs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4D24ED-5938-2445-9E08-358AC6D96147}"/>
              </a:ext>
            </a:extLst>
          </p:cNvPr>
          <p:cNvSpPr txBox="1"/>
          <p:nvPr/>
        </p:nvSpPr>
        <p:spPr>
          <a:xfrm>
            <a:off x="3807501" y="6493239"/>
            <a:ext cx="57438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www.independent.com</a:t>
            </a:r>
            <a:r>
              <a:rPr lang="pt-BR" sz="1000"/>
              <a:t>/</a:t>
            </a:r>
            <a:r>
              <a:rPr lang="pt-BR" sz="1000" err="1"/>
              <a:t>news</a:t>
            </a:r>
            <a:r>
              <a:rPr lang="pt-BR" sz="1000"/>
              <a:t>/2018/</a:t>
            </a:r>
            <a:r>
              <a:rPr lang="pt-BR" sz="1000" err="1"/>
              <a:t>aug</a:t>
            </a:r>
            <a:r>
              <a:rPr lang="pt-BR" sz="1000"/>
              <a:t>/07/</a:t>
            </a:r>
            <a:r>
              <a:rPr lang="pt-BR" sz="1000" err="1"/>
              <a:t>sb</a:t>
            </a:r>
            <a:r>
              <a:rPr lang="pt-BR" sz="1000"/>
              <a:t>-</a:t>
            </a:r>
            <a:r>
              <a:rPr lang="pt-BR" sz="1000" err="1"/>
              <a:t>library</a:t>
            </a:r>
            <a:r>
              <a:rPr lang="pt-BR" sz="1000"/>
              <a:t>-</a:t>
            </a:r>
            <a:r>
              <a:rPr lang="pt-BR" sz="1000" err="1"/>
              <a:t>writing</a:t>
            </a:r>
            <a:r>
              <a:rPr lang="pt-BR" sz="1000"/>
              <a:t>-workshops/</a:t>
            </a:r>
          </a:p>
        </p:txBody>
      </p:sp>
    </p:spTree>
    <p:extLst>
      <p:ext uri="{BB962C8B-B14F-4D97-AF65-F5344CB8AC3E}">
        <p14:creationId xmlns:p14="http://schemas.microsoft.com/office/powerpoint/2010/main" val="2420930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7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906" y="2679555"/>
            <a:ext cx="10290410" cy="3508974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pt-PT" sz="4400" b="1" dirty="0" err="1">
                <a:solidFill>
                  <a:srgbClr val="F7FFA9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Dev</a:t>
            </a:r>
            <a:r>
              <a:rPr lang="pt-PT" sz="4400" b="1" dirty="0">
                <a:solidFill>
                  <a:srgbClr val="F7FFA9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 verifica apenas resultados das novas modificações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pt-PT" sz="4400" b="1" dirty="0">
                <a:solidFill>
                  <a:srgbClr val="F7FFA9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não as funcionalidades anteriores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6B9CD67-45C1-1647-9ED5-DB817CB5A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06" y="118540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  <a:t>Como aprendemos sobre testes </a:t>
            </a:r>
            <a:br>
              <a:rPr lang="pt-BR" b="1" dirty="0"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pt-BR" b="1" dirty="0">
                <a:effectLst>
                  <a:outerShdw blurRad="50800" dist="50800" dir="5400000" algn="ctr" rotWithShape="0">
                    <a:schemeClr val="bg1">
                      <a:lumMod val="50000"/>
                    </a:schemeClr>
                  </a:outerShdw>
                </a:effectLst>
              </a:rPr>
              <a:t>em introdução à programação</a:t>
            </a:r>
            <a:endParaRPr lang="pt-BR" dirty="0">
              <a:effectLst>
                <a:outerShdw blurRad="50800" dist="50800" dir="5400000" algn="ctr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257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CE5D521-2AB8-3242-94F6-7B0522B93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b="1"/>
              <a:t>Fim</a:t>
            </a:r>
            <a:r>
              <a:rPr lang="en-US" sz="5400" b="1" dirty="0"/>
              <a:t> da </a:t>
            </a:r>
            <a:r>
              <a:rPr lang="en-US" sz="5400" b="1"/>
              <a:t>história</a:t>
            </a:r>
            <a:r>
              <a:rPr lang="en-US" sz="5400" b="1" dirty="0"/>
              <a:t>…</a:t>
            </a:r>
            <a:endParaRPr lang="en-US" sz="54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798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0795" y="6100089"/>
            <a:ext cx="10290410" cy="75791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PT" sz="4800" b="1" cap="all" dirty="0">
                <a:solidFill>
                  <a:schemeClr val="bg1"/>
                </a:solidFill>
              </a:rPr>
              <a:t>Software entregue com erros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4D24ED-5938-2445-9E08-358AC6D96147}"/>
              </a:ext>
            </a:extLst>
          </p:cNvPr>
          <p:cNvSpPr txBox="1"/>
          <p:nvPr/>
        </p:nvSpPr>
        <p:spPr>
          <a:xfrm rot="16200000">
            <a:off x="10692171" y="3523351"/>
            <a:ext cx="26068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err="1">
                <a:solidFill>
                  <a:schemeClr val="bg1"/>
                </a:solidFill>
              </a:rPr>
              <a:t>https</a:t>
            </a:r>
            <a:r>
              <a:rPr lang="pt-BR" sz="1000" dirty="0">
                <a:solidFill>
                  <a:schemeClr val="bg1"/>
                </a:solidFill>
              </a:rPr>
              <a:t>://</a:t>
            </a:r>
            <a:r>
              <a:rPr lang="pt-BR" sz="1000" dirty="0" err="1">
                <a:solidFill>
                  <a:schemeClr val="bg1"/>
                </a:solidFill>
              </a:rPr>
              <a:t>weheartit.com</a:t>
            </a:r>
            <a:r>
              <a:rPr lang="pt-BR" sz="1000" dirty="0">
                <a:solidFill>
                  <a:schemeClr val="bg1"/>
                </a:solidFill>
              </a:rPr>
              <a:t>/</a:t>
            </a:r>
            <a:r>
              <a:rPr lang="pt-BR" sz="1000" dirty="0" err="1">
                <a:solidFill>
                  <a:schemeClr val="bg1"/>
                </a:solidFill>
              </a:rPr>
              <a:t>entry</a:t>
            </a:r>
            <a:r>
              <a:rPr lang="pt-BR" sz="1000" dirty="0">
                <a:solidFill>
                  <a:schemeClr val="bg1"/>
                </a:solidFill>
              </a:rPr>
              <a:t>/314991815</a:t>
            </a:r>
          </a:p>
        </p:txBody>
      </p:sp>
    </p:spTree>
    <p:extLst>
      <p:ext uri="{BB962C8B-B14F-4D97-AF65-F5344CB8AC3E}">
        <p14:creationId xmlns:p14="http://schemas.microsoft.com/office/powerpoint/2010/main" val="2372139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1619" y="549661"/>
            <a:ext cx="10290410" cy="1509490"/>
          </a:xfrm>
        </p:spPr>
        <p:txBody>
          <a:bodyPr>
            <a:normAutofit/>
          </a:bodyPr>
          <a:lstStyle/>
          <a:p>
            <a:r>
              <a:rPr lang="pt-PT" b="1" dirty="0"/>
              <a:t>Esse processo manual é...</a:t>
            </a:r>
            <a:endParaRPr lang="pt-B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361" y="2163233"/>
            <a:ext cx="10927829" cy="3248214"/>
          </a:xfrm>
        </p:spPr>
        <p:txBody>
          <a:bodyPr>
            <a:noAutofit/>
          </a:bodyPr>
          <a:lstStyle/>
          <a:p>
            <a:r>
              <a:rPr lang="pt-PT" sz="4400" dirty="0"/>
              <a:t>Extremamente </a:t>
            </a:r>
            <a:r>
              <a:rPr lang="pt-PT" sz="4400" b="1" dirty="0"/>
              <a:t>Limitado</a:t>
            </a:r>
          </a:p>
          <a:p>
            <a:r>
              <a:rPr lang="pt-PT" sz="4400" b="1" dirty="0"/>
              <a:t>Falho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54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115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3E2C8F5-B35B-4728-AFAB-5111275C6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9EB4E46-374D-4E57-9304-5B8EDFB8E5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7024" y="347927"/>
            <a:ext cx="613299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b="1" dirty="0"/>
              <a:t>Com o tempo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55</a:t>
            </a:fld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7EB986A5-29A9-4874-9A2C-B0B142524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41659" y="1803405"/>
            <a:ext cx="2662321" cy="266232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FABB6E2-CC23-4144-AD76-1A9AB5545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2502" y="2751043"/>
            <a:ext cx="5822034" cy="19937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/>
              <a:t>Esquecido</a:t>
            </a:r>
            <a:r>
              <a:rPr lang="pt-PT" sz="4400" dirty="0"/>
              <a:t> ou </a:t>
            </a:r>
            <a:r>
              <a:rPr lang="pt-PT" sz="4400" b="1" dirty="0"/>
              <a:t>negligenciado</a:t>
            </a:r>
            <a:endParaRPr lang="pt-PT" sz="4400" dirty="0"/>
          </a:p>
        </p:txBody>
      </p:sp>
    </p:spTree>
    <p:extLst>
      <p:ext uri="{BB962C8B-B14F-4D97-AF65-F5344CB8AC3E}">
        <p14:creationId xmlns:p14="http://schemas.microsoft.com/office/powerpoint/2010/main" val="107085610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/>
              <a:t>exatamente! Mas isso é igual conselho de pai 😥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3915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3543" y="347927"/>
            <a:ext cx="7146471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b="1" dirty="0"/>
              <a:t>Com o tempo…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57</a:t>
            </a:fld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7EB986A5-29A9-4874-9A2C-B0B142524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1659" y="1803405"/>
            <a:ext cx="2662321" cy="266232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FABB6E2-CC23-4144-AD76-1A9AB5545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2502" y="2751043"/>
            <a:ext cx="5822034" cy="19937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dirty="0"/>
              <a:t>não saberemos mais quais testes manuais fazer.</a:t>
            </a:r>
          </a:p>
        </p:txBody>
      </p:sp>
    </p:spTree>
    <p:extLst>
      <p:ext uri="{BB962C8B-B14F-4D97-AF65-F5344CB8AC3E}">
        <p14:creationId xmlns:p14="http://schemas.microsoft.com/office/powerpoint/2010/main" val="382515193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214" y="347927"/>
            <a:ext cx="716280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b="1" dirty="0"/>
              <a:t>Com o tempo…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58</a:t>
            </a:fld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7EB986A5-29A9-4874-9A2C-B0B142524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1659" y="1803405"/>
            <a:ext cx="2662321" cy="266232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FABB6E2-CC23-4144-AD76-1A9AB5545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2502" y="2751043"/>
            <a:ext cx="5822034" cy="29149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dirty="0"/>
              <a:t>não lembraremos quais valores passar e resultados a esperar.</a:t>
            </a:r>
          </a:p>
        </p:txBody>
      </p:sp>
    </p:spTree>
    <p:extLst>
      <p:ext uri="{BB962C8B-B14F-4D97-AF65-F5344CB8AC3E}">
        <p14:creationId xmlns:p14="http://schemas.microsoft.com/office/powerpoint/2010/main" val="8103859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214" y="347927"/>
            <a:ext cx="716280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b="1" dirty="0"/>
              <a:t>Com o tempo…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59</a:t>
            </a:fld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7EB986A5-29A9-4874-9A2C-B0B142524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1659" y="1803405"/>
            <a:ext cx="2662321" cy="266232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FABB6E2-CC23-4144-AD76-1A9AB5545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2502" y="2751043"/>
            <a:ext cx="5822034" cy="29149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dirty="0"/>
              <a:t>nunca sabe quando resolveu um problema de fato...</a:t>
            </a:r>
          </a:p>
        </p:txBody>
      </p:sp>
    </p:spTree>
    <p:extLst>
      <p:ext uri="{BB962C8B-B14F-4D97-AF65-F5344CB8AC3E}">
        <p14:creationId xmlns:p14="http://schemas.microsoft.com/office/powerpoint/2010/main" val="2566188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2">
            <a:extLst>
              <a:ext uri="{FF2B5EF4-FFF2-40B4-BE49-F238E27FC236}">
                <a16:creationId xmlns:a16="http://schemas.microsoft.com/office/drawing/2014/main" id="{15CC8773-0E3F-4D1C-A409-0353003E6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34" name="Picture 24">
            <a:extLst>
              <a:ext uri="{FF2B5EF4-FFF2-40B4-BE49-F238E27FC236}">
                <a16:creationId xmlns:a16="http://schemas.microsoft.com/office/drawing/2014/main" id="{29160FC1-6959-4BB1-8E7A-0CA07E8B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35" name="Rectangle 26">
            <a:extLst>
              <a:ext uri="{FF2B5EF4-FFF2-40B4-BE49-F238E27FC236}">
                <a16:creationId xmlns:a16="http://schemas.microsoft.com/office/drawing/2014/main" id="{077D6507-8E8D-40E1-A7B9-63012EF94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5F415C-4C1B-463F-BC85-7F9D951F94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5866" b="9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555172"/>
            <a:ext cx="10134600" cy="573132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pt-BR" sz="6000" b="1" dirty="0"/>
              <a:t>No aprendizado</a:t>
            </a:r>
            <a:r>
              <a:rPr lang="pt-BR" sz="6000" dirty="0"/>
              <a:t>: estudante vê um problema e tenta resolvê-lo como um todo, pensando na solução final completa.</a:t>
            </a:r>
          </a:p>
        </p:txBody>
      </p:sp>
    </p:spTree>
    <p:extLst>
      <p:ext uri="{BB962C8B-B14F-4D97-AF65-F5344CB8AC3E}">
        <p14:creationId xmlns:p14="http://schemas.microsoft.com/office/powerpoint/2010/main" val="2773762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214" y="347927"/>
            <a:ext cx="716280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b="1" dirty="0"/>
              <a:t>Com o tempo…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60</a:t>
            </a:fld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7EB986A5-29A9-4874-9A2C-B0B142524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1659" y="1803405"/>
            <a:ext cx="2662321" cy="266232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FABB6E2-CC23-4144-AD76-1A9AB5545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2502" y="2751043"/>
            <a:ext cx="5822034" cy="291497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dirty="0"/>
              <a:t>o problema pode reaparecer quando alterações são feitas 👻</a:t>
            </a:r>
          </a:p>
        </p:txBody>
      </p:sp>
    </p:spTree>
    <p:extLst>
      <p:ext uri="{BB962C8B-B14F-4D97-AF65-F5344CB8AC3E}">
        <p14:creationId xmlns:p14="http://schemas.microsoft.com/office/powerpoint/2010/main" val="409971629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214" y="347927"/>
            <a:ext cx="716280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b="1" dirty="0"/>
              <a:t>Com o tempo…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61</a:t>
            </a:fld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7EB986A5-29A9-4874-9A2C-B0B142524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1659" y="1803405"/>
            <a:ext cx="2662321" cy="266232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FABB6E2-CC23-4144-AD76-1A9AB5545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2502" y="2751043"/>
            <a:ext cx="5822034" cy="3960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/>
              <a:t>Regressão de </a:t>
            </a:r>
            <a:r>
              <a:rPr lang="pt-PT" sz="4400" b="1" i="1" dirty="0"/>
              <a:t>Software</a:t>
            </a:r>
            <a:r>
              <a:rPr lang="pt-PT" sz="4400" dirty="0"/>
              <a:t>, que leva ao </a:t>
            </a:r>
            <a:r>
              <a:rPr lang="pt-PT" sz="4400" b="1" dirty="0"/>
              <a:t>Apodrecimento do Código</a:t>
            </a:r>
            <a:r>
              <a:rPr lang="pt-PT" sz="4400" dirty="0"/>
              <a:t> 💩</a:t>
            </a:r>
          </a:p>
        </p:txBody>
      </p:sp>
    </p:spTree>
    <p:extLst>
      <p:ext uri="{BB962C8B-B14F-4D97-AF65-F5344CB8AC3E}">
        <p14:creationId xmlns:p14="http://schemas.microsoft.com/office/powerpoint/2010/main" val="410786323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214" y="347927"/>
            <a:ext cx="716280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b="1" dirty="0"/>
              <a:t>Com o tempo…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62</a:t>
            </a:fld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7EB986A5-29A9-4874-9A2C-B0B142524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1659" y="1803405"/>
            <a:ext cx="2662321" cy="266232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FABB6E2-CC23-4144-AD76-1A9AB5545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2502" y="2751043"/>
            <a:ext cx="5822034" cy="3960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dirty="0"/>
              <a:t>Competência e profissionalismo questionada perante o cliente 🤔</a:t>
            </a:r>
          </a:p>
        </p:txBody>
      </p:sp>
    </p:spTree>
    <p:extLst>
      <p:ext uri="{BB962C8B-B14F-4D97-AF65-F5344CB8AC3E}">
        <p14:creationId xmlns:p14="http://schemas.microsoft.com/office/powerpoint/2010/main" val="425716629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C0690EC-3FFA-654C-839D-B13AC2E9C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214" y="347927"/>
            <a:ext cx="7162800" cy="1825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b="1" dirty="0"/>
              <a:t>Com o tempo…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63</a:t>
            </a:fld>
            <a:endParaRPr lang="en-US"/>
          </a:p>
        </p:txBody>
      </p:sp>
      <p:pic>
        <p:nvPicPr>
          <p:cNvPr id="12" name="Graphic 11" descr="Stopwatch">
            <a:extLst>
              <a:ext uri="{FF2B5EF4-FFF2-40B4-BE49-F238E27FC236}">
                <a16:creationId xmlns:a16="http://schemas.microsoft.com/office/drawing/2014/main" id="{7EB986A5-29A9-4874-9A2C-B0B142524A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1659" y="1803405"/>
            <a:ext cx="2662321" cy="266232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FABB6E2-CC23-4144-AD76-1A9AB5545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2502" y="2751043"/>
            <a:ext cx="5822034" cy="3960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dirty="0" err="1"/>
              <a:t>A</a:t>
            </a:r>
            <a:r>
              <a:rPr lang="pt-PT" sz="4400" i="1" dirty="0" err="1"/>
              <a:t>pps</a:t>
            </a:r>
            <a:r>
              <a:rPr lang="pt-PT" sz="4400" i="1" dirty="0"/>
              <a:t> mobile</a:t>
            </a:r>
            <a:r>
              <a:rPr lang="pt-PT" sz="4400" dirty="0"/>
              <a:t>: você sabe o que vai rolar nos comentários nas lojas de aplicativos 🤬😭</a:t>
            </a:r>
          </a:p>
        </p:txBody>
      </p:sp>
    </p:spTree>
    <p:extLst>
      <p:ext uri="{BB962C8B-B14F-4D97-AF65-F5344CB8AC3E}">
        <p14:creationId xmlns:p14="http://schemas.microsoft.com/office/powerpoint/2010/main" val="32533656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b="1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tdd?</a:t>
            </a:r>
            <a:endParaRPr lang="en-US" sz="5400"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3125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sz="4800" b="1" dirty="0" err="1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sz="4800" b="1" dirty="0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sz="4800" dirty="0">
              <a:solidFill>
                <a:schemeClr val="accent3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745" y="4693920"/>
            <a:ext cx="11557414" cy="17830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rgbClr val="FFFE9B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Se há testes sólidos, dão paz de espírito para alterar o código 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65</a:t>
            </a:fld>
            <a:endParaRPr lang="en-US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7867831" y="6566090"/>
            <a:ext cx="3831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Imagem: 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http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://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tonysblog.info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photorwr-relief-emotion.asp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4147876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sz="4800" b="1" dirty="0" err="1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sz="4800" b="1" dirty="0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sz="4800" dirty="0">
              <a:solidFill>
                <a:schemeClr val="accent3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745" y="4693920"/>
            <a:ext cx="11557414" cy="17830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rgbClr val="FFFE9B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Aumenta a garantia de que os requisitos do cliente estão sendo atendidos 👌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66</a:t>
            </a:fld>
            <a:endParaRPr lang="en-US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7867831" y="6566090"/>
            <a:ext cx="3831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Imagem: 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http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://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tonysblog.info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photorwr-relief-emotion.asp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698812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sz="4800" b="1" dirty="0" err="1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sz="4800" b="1" dirty="0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sz="4800" dirty="0">
              <a:solidFill>
                <a:schemeClr val="accent3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745" y="5535386"/>
            <a:ext cx="11557414" cy="9416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rgbClr val="FFFE9B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Reduz possibilidade de regressões 🙌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67</a:t>
            </a:fld>
            <a:endParaRPr lang="en-US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7867831" y="6566090"/>
            <a:ext cx="3831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Imagem: 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http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://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tonysblog.info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photorwr-relief-emotion.asp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816392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sz="4800" b="1" dirty="0" err="1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sz="4800" b="1" dirty="0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sz="4800" dirty="0">
              <a:solidFill>
                <a:schemeClr val="accent3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745" y="5148134"/>
            <a:ext cx="11557414" cy="132886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rgbClr val="FFFE9B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Forma de documentar como espera-se que o código funcione 📖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68</a:t>
            </a:fld>
            <a:endParaRPr lang="en-US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7867831" y="6566090"/>
            <a:ext cx="3831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Imagem: 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http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://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tonysblog.info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photorwr-relief-emotion.asp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0185438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sz="4800" b="1" dirty="0" err="1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sz="4800" b="1" dirty="0">
                <a:solidFill>
                  <a:schemeClr val="accent3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sz="4800" dirty="0">
              <a:solidFill>
                <a:schemeClr val="accent3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745" y="5148134"/>
            <a:ext cx="11557414" cy="132886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rgbClr val="FFFE9B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Permite automatizar a execução dos testes ⚙️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69</a:t>
            </a:fld>
            <a:endParaRPr lang="en-US">
              <a:solidFill>
                <a:schemeClr val="bg1"/>
              </a:solidFill>
              <a:effectLst>
                <a:outerShdw blurRad="508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7867831" y="6566090"/>
            <a:ext cx="38314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Imagem: 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http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://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tonysblog.info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/</a:t>
            </a:r>
            <a:r>
              <a:rPr lang="pt-BR" sz="1000" dirty="0" err="1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photorwr-relief-emotion.asp</a:t>
            </a:r>
            <a:r>
              <a:rPr lang="pt-BR" sz="1000" dirty="0">
                <a:effectLst>
                  <a:outerShdw blurRad="508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7572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2433" y="239655"/>
            <a:ext cx="7456271" cy="878666"/>
          </a:xfrm>
        </p:spPr>
        <p:txBody>
          <a:bodyPr>
            <a:normAutofit/>
          </a:bodyPr>
          <a:lstStyle/>
          <a:p>
            <a:r>
              <a:rPr lang="pt-BR" b="1" i="1" dirty="0"/>
              <a:t>O que esse código faz?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23" y="1433049"/>
            <a:ext cx="6576951" cy="4716649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public </a:t>
            </a:r>
            <a:r>
              <a:rPr lang="en-US" dirty="0" err="1"/>
              <a:t>boolean</a:t>
            </a:r>
            <a:r>
              <a:rPr lang="en-US" dirty="0"/>
              <a:t> </a:t>
            </a:r>
            <a:r>
              <a:rPr lang="en-US" dirty="0" err="1"/>
              <a:t>isValido</a:t>
            </a:r>
            <a:r>
              <a:rPr lang="en-US" dirty="0"/>
              <a:t>(String </a:t>
            </a:r>
            <a:r>
              <a:rPr lang="en-US" dirty="0" err="1"/>
              <a:t>cpf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int</a:t>
            </a:r>
            <a:r>
              <a:rPr lang="en-US" dirty="0"/>
              <a:t> d1, d2, resto, d;</a:t>
            </a:r>
          </a:p>
          <a:p>
            <a:pPr marL="0" indent="0">
              <a:buNone/>
            </a:pPr>
            <a:r>
              <a:rPr lang="en-US" dirty="0"/>
              <a:t>  String res, v;</a:t>
            </a:r>
          </a:p>
          <a:p>
            <a:pPr marL="0" indent="0">
              <a:buNone/>
            </a:pPr>
            <a:r>
              <a:rPr lang="en-US" dirty="0"/>
              <a:t>  d1 = d2 = 0;</a:t>
            </a:r>
          </a:p>
          <a:p>
            <a:pPr marL="0" indent="0">
              <a:buNone/>
            </a:pPr>
            <a:r>
              <a:rPr lang="en-US" dirty="0"/>
              <a:t>  digito1 = digito2 = resto = 0;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for (</a:t>
            </a:r>
            <a:r>
              <a:rPr lang="en-US" dirty="0" err="1"/>
              <a:t>int</a:t>
            </a:r>
            <a:r>
              <a:rPr lang="en-US" dirty="0"/>
              <a:t> n = 1; count &lt; </a:t>
            </a:r>
            <a:r>
              <a:rPr lang="en-US" dirty="0" err="1"/>
              <a:t>cpf.length</a:t>
            </a:r>
            <a:r>
              <a:rPr lang="en-US" dirty="0"/>
              <a:t>() - 1; n++) {</a:t>
            </a:r>
            <a:br>
              <a:rPr lang="en-US" dirty="0"/>
            </a:br>
            <a:r>
              <a:rPr lang="en-US" dirty="0"/>
              <a:t>   String s = </a:t>
            </a:r>
            <a:r>
              <a:rPr lang="en-US" dirty="0" err="1"/>
              <a:t>cpf.substring</a:t>
            </a:r>
            <a:r>
              <a:rPr lang="en-US" dirty="0"/>
              <a:t>(n - 1, n);</a:t>
            </a:r>
          </a:p>
          <a:p>
            <a:pPr marL="0" indent="0">
              <a:buNone/>
            </a:pPr>
            <a:r>
              <a:rPr lang="en-US" dirty="0"/>
              <a:t>   d = </a:t>
            </a:r>
            <a:r>
              <a:rPr lang="en-US" dirty="0" err="1"/>
              <a:t>Integer.valueOf</a:t>
            </a:r>
            <a:r>
              <a:rPr lang="en-US" dirty="0"/>
              <a:t>(s).</a:t>
            </a:r>
            <a:r>
              <a:rPr lang="en-US" dirty="0" err="1"/>
              <a:t>intValue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   d1 = d1 + (11 - count) * d;</a:t>
            </a:r>
          </a:p>
          <a:p>
            <a:pPr marL="0" indent="0">
              <a:buNone/>
            </a:pPr>
            <a:r>
              <a:rPr lang="en-US" dirty="0"/>
              <a:t>   d2 = d2 + (12 - count) * d;</a:t>
            </a:r>
          </a:p>
          <a:p>
            <a:pPr marL="0" indent="0">
              <a:buNone/>
            </a:pPr>
            <a:r>
              <a:rPr lang="en-US" dirty="0"/>
              <a:t>  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F97C34-DBFC-5741-9560-107D66DF1A60}"/>
              </a:ext>
            </a:extLst>
          </p:cNvPr>
          <p:cNvSpPr txBox="1">
            <a:spLocks/>
          </p:cNvSpPr>
          <p:nvPr/>
        </p:nvSpPr>
        <p:spPr>
          <a:xfrm>
            <a:off x="6295870" y="1433049"/>
            <a:ext cx="5876148" cy="471664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  resto = (d1 % 11);</a:t>
            </a:r>
          </a:p>
          <a:p>
            <a:pPr marL="0" indent="0">
              <a:buNone/>
            </a:pPr>
            <a:r>
              <a:rPr lang="en-US" sz="2000" dirty="0"/>
              <a:t>  d1 = resto &lt; 2 ? 0 : 11 - resto;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  d2 += 2 * d1;</a:t>
            </a:r>
          </a:p>
          <a:p>
            <a:pPr marL="0" indent="0">
              <a:buNone/>
            </a:pPr>
            <a:r>
              <a:rPr lang="en-US" sz="2000" dirty="0"/>
              <a:t>  resto = (d2 % 11);</a:t>
            </a:r>
          </a:p>
          <a:p>
            <a:pPr marL="0" indent="0">
              <a:buNone/>
            </a:pPr>
            <a:r>
              <a:rPr lang="en-US" sz="2000" dirty="0"/>
              <a:t>  d2 = resto &lt; 2 ? 0 : 11 - resto;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  v = </a:t>
            </a:r>
            <a:r>
              <a:rPr lang="en-US" sz="2000" dirty="0" err="1"/>
              <a:t>cpf.substring</a:t>
            </a:r>
            <a:r>
              <a:rPr lang="en-US" sz="2000" dirty="0"/>
              <a:t>(</a:t>
            </a:r>
            <a:r>
              <a:rPr lang="en-US" sz="2000" dirty="0" err="1"/>
              <a:t>cpf.length</a:t>
            </a:r>
            <a:r>
              <a:rPr lang="en-US" sz="2000" dirty="0"/>
              <a:t>() - 2);</a:t>
            </a:r>
          </a:p>
          <a:p>
            <a:pPr marL="0" indent="0">
              <a:buNone/>
            </a:pPr>
            <a:r>
              <a:rPr lang="en-US" sz="2000" dirty="0"/>
              <a:t>  res = </a:t>
            </a:r>
            <a:r>
              <a:rPr lang="en-US" sz="2000" dirty="0" err="1"/>
              <a:t>String.valueOf</a:t>
            </a:r>
            <a:r>
              <a:rPr lang="en-US" sz="2000" dirty="0"/>
              <a:t>(d1) + </a:t>
            </a:r>
            <a:r>
              <a:rPr lang="en-US" sz="2000" dirty="0" err="1"/>
              <a:t>String.valueOf</a:t>
            </a:r>
            <a:r>
              <a:rPr lang="en-US" sz="2000" dirty="0"/>
              <a:t>(d2);</a:t>
            </a:r>
          </a:p>
          <a:p>
            <a:pPr marL="0" indent="0">
              <a:buNone/>
            </a:pPr>
            <a:r>
              <a:rPr lang="en-US" sz="2000" dirty="0"/>
              <a:t>  return </a:t>
            </a:r>
            <a:r>
              <a:rPr lang="en-US" sz="2000" dirty="0" err="1"/>
              <a:t>v.equals</a:t>
            </a:r>
            <a:r>
              <a:rPr lang="en-US" sz="2000" dirty="0"/>
              <a:t>(res);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D78EEC-1EEC-D84E-B800-1AE4540E613A}"/>
              </a:ext>
            </a:extLst>
          </p:cNvPr>
          <p:cNvSpPr txBox="1"/>
          <p:nvPr/>
        </p:nvSpPr>
        <p:spPr>
          <a:xfrm>
            <a:off x="948259" y="6434821"/>
            <a:ext cx="10506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>
                <a:solidFill>
                  <a:srgbClr val="FF0000"/>
                </a:solidFill>
              </a:rPr>
              <a:t>Código obtido em </a:t>
            </a:r>
            <a:r>
              <a:rPr lang="pt-BR" b="1" i="1" dirty="0">
                <a:solidFill>
                  <a:srgbClr val="FF0000"/>
                </a:solidFill>
                <a:hlinkClick r:id="rId2"/>
              </a:rPr>
              <a:t>https://bit.ly/34thHiw</a:t>
            </a:r>
            <a:r>
              <a:rPr lang="pt-BR" b="1" i="1" dirty="0">
                <a:solidFill>
                  <a:srgbClr val="FF0000"/>
                </a:solidFill>
              </a:rPr>
              <a:t>, que originalmente é muito mais horrível que isso</a:t>
            </a:r>
            <a:r>
              <a:rPr lang="pt-BR" i="1" dirty="0"/>
              <a:t> </a:t>
            </a:r>
            <a:r>
              <a:rPr lang="pt-BR" dirty="0"/>
              <a:t>🥺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71A3E8-4904-474A-8113-B0E74848195D}"/>
              </a:ext>
            </a:extLst>
          </p:cNvPr>
          <p:cNvCxnSpPr>
            <a:cxnSpLocks/>
          </p:cNvCxnSpPr>
          <p:nvPr/>
        </p:nvCxnSpPr>
        <p:spPr>
          <a:xfrm>
            <a:off x="6275514" y="1379370"/>
            <a:ext cx="0" cy="485681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2989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42974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sz="48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sz="4800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41" y="4476335"/>
            <a:ext cx="11702317" cy="150949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Desenvolvimento de forma incremental, em </a:t>
            </a:r>
            <a:r>
              <a:rPr lang="pt-PT" sz="4400" b="1" i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baby steps</a:t>
            </a:r>
            <a:endParaRPr lang="pt-PT" sz="4400" b="1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70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0CC6F-DA9A-6E46-A76D-7FFCAFB13420}"/>
              </a:ext>
            </a:extLst>
          </p:cNvPr>
          <p:cNvSpPr txBox="1"/>
          <p:nvPr/>
        </p:nvSpPr>
        <p:spPr>
          <a:xfrm>
            <a:off x="2623278" y="6515679"/>
            <a:ext cx="76722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theascent.pub</a:t>
            </a:r>
            <a:r>
              <a:rPr lang="pt-BR" sz="1000" dirty="0"/>
              <a:t>/how-i-started-using-baby-steps-to-bring-about-positive-change-in-my-life-1759b530d6a4</a:t>
            </a:r>
          </a:p>
        </p:txBody>
      </p:sp>
    </p:spTree>
    <p:extLst>
      <p:ext uri="{BB962C8B-B14F-4D97-AF65-F5344CB8AC3E}">
        <p14:creationId xmlns:p14="http://schemas.microsoft.com/office/powerpoint/2010/main" val="28001745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42974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sz="48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sz="4800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41" y="4476335"/>
            <a:ext cx="11702317" cy="19519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Novos membros da equipe podem mais facilmente entender o funcionamento do código pela leitura dos testes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71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0CC6F-DA9A-6E46-A76D-7FFCAFB13420}"/>
              </a:ext>
            </a:extLst>
          </p:cNvPr>
          <p:cNvSpPr txBox="1"/>
          <p:nvPr/>
        </p:nvSpPr>
        <p:spPr>
          <a:xfrm>
            <a:off x="2623278" y="6515679"/>
            <a:ext cx="76722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theascent.pub</a:t>
            </a:r>
            <a:r>
              <a:rPr lang="pt-BR" sz="1000" dirty="0"/>
              <a:t>/how-i-started-using-baby-steps-to-bring-about-positive-change-in-my-life-1759b530d6a4</a:t>
            </a:r>
          </a:p>
        </p:txBody>
      </p:sp>
    </p:spTree>
    <p:extLst>
      <p:ext uri="{BB962C8B-B14F-4D97-AF65-F5344CB8AC3E}">
        <p14:creationId xmlns:p14="http://schemas.microsoft.com/office/powerpoint/2010/main" val="116879032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42974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sz="48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sz="4800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41" y="4476335"/>
            <a:ext cx="11702317" cy="150949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Te faz pensar na abordagem </a:t>
            </a:r>
            <a:r>
              <a:rPr lang="pt-PT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“Dividir pra Conquistar (</a:t>
            </a:r>
            <a:r>
              <a:rPr lang="pt-PT" sz="4400" b="1" i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Divide and Conquer</a:t>
            </a:r>
            <a:r>
              <a:rPr lang="pt-PT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r>
              <a:rPr lang="pt-PT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72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0CC6F-DA9A-6E46-A76D-7FFCAFB13420}"/>
              </a:ext>
            </a:extLst>
          </p:cNvPr>
          <p:cNvSpPr txBox="1"/>
          <p:nvPr/>
        </p:nvSpPr>
        <p:spPr>
          <a:xfrm>
            <a:off x="2623278" y="6515679"/>
            <a:ext cx="76722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theascent.pub</a:t>
            </a:r>
            <a:r>
              <a:rPr lang="pt-BR" sz="1000"/>
              <a:t>/how-i-started-using-baby-steps-to-bring-about-positive-change-in-my-life-1759b530d6a4</a:t>
            </a:r>
          </a:p>
        </p:txBody>
      </p:sp>
    </p:spTree>
    <p:extLst>
      <p:ext uri="{BB962C8B-B14F-4D97-AF65-F5344CB8AC3E}">
        <p14:creationId xmlns:p14="http://schemas.microsoft.com/office/powerpoint/2010/main" val="30183615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42974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sz="48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sz="4800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41" y="4476335"/>
            <a:ext cx="11702317" cy="19519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Problema é dividido em </a:t>
            </a:r>
            <a:r>
              <a:rPr lang="pt-PT" sz="44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sub-problemas</a:t>
            </a:r>
            <a:r>
              <a:rPr lang="pt-PT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, cada um sendo verificado por um teste diferente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73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0CC6F-DA9A-6E46-A76D-7FFCAFB13420}"/>
              </a:ext>
            </a:extLst>
          </p:cNvPr>
          <p:cNvSpPr txBox="1"/>
          <p:nvPr/>
        </p:nvSpPr>
        <p:spPr>
          <a:xfrm>
            <a:off x="2623278" y="6515679"/>
            <a:ext cx="76722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theascent.pub</a:t>
            </a:r>
            <a:r>
              <a:rPr lang="pt-BR" sz="1000"/>
              <a:t>/how-i-started-using-baby-steps-to-bring-about-positive-change-in-my-life-1759b530d6a4</a:t>
            </a:r>
          </a:p>
        </p:txBody>
      </p:sp>
    </p:spTree>
    <p:extLst>
      <p:ext uri="{BB962C8B-B14F-4D97-AF65-F5344CB8AC3E}">
        <p14:creationId xmlns:p14="http://schemas.microsoft.com/office/powerpoint/2010/main" val="156833600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42974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Enfim ... Porque aplicar </a:t>
            </a:r>
            <a:r>
              <a:rPr lang="pt-BR" sz="48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tdd</a:t>
            </a:r>
            <a:r>
              <a:rPr lang="pt-BR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?</a:t>
            </a:r>
            <a:endParaRPr lang="pt-BR" sz="4800" dirty="0">
              <a:solidFill>
                <a:schemeClr val="bg1"/>
              </a:solidFill>
              <a:effectLst>
                <a:outerShdw blurRad="50800" dist="38100" dir="2700000" algn="tl" rotWithShape="0">
                  <a:schemeClr val="tx1"/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841" y="4476335"/>
            <a:ext cx="11702317" cy="19519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Guia o desenvolvimento do algoritmo, um </a:t>
            </a:r>
            <a:r>
              <a:rPr lang="pt-PT" sz="44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sub-problema</a:t>
            </a:r>
            <a:r>
              <a:rPr lang="pt-PT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por vez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74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0CC6F-DA9A-6E46-A76D-7FFCAFB13420}"/>
              </a:ext>
            </a:extLst>
          </p:cNvPr>
          <p:cNvSpPr txBox="1"/>
          <p:nvPr/>
        </p:nvSpPr>
        <p:spPr>
          <a:xfrm>
            <a:off x="2623278" y="6515679"/>
            <a:ext cx="76722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/>
              <a:t>Imagem: </a:t>
            </a:r>
            <a:r>
              <a:rPr lang="pt-BR" sz="1000" err="1"/>
              <a:t>https</a:t>
            </a:r>
            <a:r>
              <a:rPr lang="pt-BR" sz="1000"/>
              <a:t>://</a:t>
            </a:r>
            <a:r>
              <a:rPr lang="pt-BR" sz="1000" err="1"/>
              <a:t>theascent.pub</a:t>
            </a:r>
            <a:r>
              <a:rPr lang="pt-BR" sz="1000"/>
              <a:t>/how-i-started-using-baby-steps-to-bring-about-positive-change-in-my-life-1759b530d6a4</a:t>
            </a:r>
          </a:p>
        </p:txBody>
      </p:sp>
    </p:spTree>
    <p:extLst>
      <p:ext uri="{BB962C8B-B14F-4D97-AF65-F5344CB8AC3E}">
        <p14:creationId xmlns:p14="http://schemas.microsoft.com/office/powerpoint/2010/main" val="32982043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749" y="654591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Enfim ... Porque aplicar </a:t>
            </a:r>
            <a:r>
              <a:rPr lang="pt-BR" b="1" dirty="0" err="1"/>
              <a:t>tdd</a:t>
            </a:r>
            <a:r>
              <a:rPr lang="pt-BR" b="1" dirty="0"/>
              <a:t>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68363"/>
            <a:ext cx="10656314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“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You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break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it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,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you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own</a:t>
            </a:r>
            <a:r>
              <a:rPr lang="pt-PT" sz="3200" i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PT" sz="3200" i="1" dirty="0" err="1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it</a:t>
            </a:r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”: </a:t>
            </a:r>
            <a:r>
              <a:rPr lang="pt-PT" sz="3200" b="1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você quebrou, você é dono</a:t>
            </a:r>
            <a:r>
              <a:rPr lang="pt-PT" sz="3200" dirty="0">
                <a:effectLst>
                  <a:outerShdw blurRad="50800" dist="38100" algn="l" rotWithShape="0">
                    <a:schemeClr val="bg1">
                      <a:alpha val="40000"/>
                    </a:schemeClr>
                  </a:outerShdw>
                </a:effectLst>
              </a:rPr>
              <a:t>. 💸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75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F6104-6946-6443-991F-249B9E2218C0}"/>
              </a:ext>
            </a:extLst>
          </p:cNvPr>
          <p:cNvSpPr txBox="1"/>
          <p:nvPr/>
        </p:nvSpPr>
        <p:spPr>
          <a:xfrm>
            <a:off x="3246552" y="6304002"/>
            <a:ext cx="678102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/>
              <a:t>Imagens: </a:t>
            </a:r>
            <a:br>
              <a:rPr lang="pt-BR" sz="1000" dirty="0"/>
            </a:br>
            <a:r>
              <a:rPr lang="pt-BR" sz="1000" dirty="0" err="1"/>
              <a:t>http</a:t>
            </a:r>
            <a:r>
              <a:rPr lang="pt-BR" sz="1000" dirty="0"/>
              <a:t>://</a:t>
            </a:r>
            <a:r>
              <a:rPr lang="pt-BR" sz="1000" dirty="0" err="1"/>
              <a:t>theartofopinion.blogspot.com</a:t>
            </a:r>
            <a:r>
              <a:rPr lang="pt-BR" sz="1000" dirty="0"/>
              <a:t>/2006/11/</a:t>
            </a:r>
            <a:r>
              <a:rPr lang="pt-BR" sz="1000" dirty="0" err="1"/>
              <a:t>iraq</a:t>
            </a:r>
            <a:r>
              <a:rPr lang="pt-BR" sz="1000" dirty="0"/>
              <a:t>-usa-</a:t>
            </a:r>
            <a:r>
              <a:rPr lang="pt-BR" sz="1000" dirty="0" err="1"/>
              <a:t>you</a:t>
            </a:r>
            <a:r>
              <a:rPr lang="pt-BR" sz="1000" dirty="0"/>
              <a:t>-break-it-</a:t>
            </a:r>
            <a:r>
              <a:rPr lang="pt-BR" sz="1000" dirty="0" err="1"/>
              <a:t>you</a:t>
            </a:r>
            <a:r>
              <a:rPr lang="pt-BR" sz="1000" dirty="0"/>
              <a:t>-</a:t>
            </a:r>
            <a:r>
              <a:rPr lang="pt-BR" sz="1000" dirty="0" err="1"/>
              <a:t>own-it.html</a:t>
            </a:r>
            <a:br>
              <a:rPr lang="pt-BR" sz="1000" dirty="0"/>
            </a:br>
            <a:r>
              <a:rPr lang="pt-BR" sz="1000" dirty="0" err="1"/>
              <a:t>http</a:t>
            </a:r>
            <a:r>
              <a:rPr lang="pt-BR" sz="1000" dirty="0"/>
              <a:t>://</a:t>
            </a:r>
            <a:r>
              <a:rPr lang="pt-BR" sz="1000" dirty="0" err="1"/>
              <a:t>blogs.correiobraziliense.com.br</a:t>
            </a:r>
            <a:r>
              <a:rPr lang="pt-BR" sz="1000" dirty="0"/>
              <a:t>/consumidor/quebrei-uma-mercadoria-em-uma-loja-preciso-pagar/</a:t>
            </a:r>
          </a:p>
        </p:txBody>
      </p:sp>
      <p:pic>
        <p:nvPicPr>
          <p:cNvPr id="6" name="Picture 5" descr="A close up of text on a black background&#13;&#10;&#13;&#10;Description automatically generated">
            <a:extLst>
              <a:ext uri="{FF2B5EF4-FFF2-40B4-BE49-F238E27FC236}">
                <a16:creationId xmlns:a16="http://schemas.microsoft.com/office/drawing/2014/main" id="{4DF1D22D-648C-A54F-94BC-55BF53245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1428" y="3713810"/>
            <a:ext cx="2454772" cy="2415600"/>
          </a:xfrm>
          <a:prstGeom prst="rect">
            <a:avLst/>
          </a:prstGeom>
        </p:spPr>
      </p:pic>
      <p:pic>
        <p:nvPicPr>
          <p:cNvPr id="9" name="Picture 8" descr="A close up of a map&#13;&#10;&#13;&#10;Description automatically generated">
            <a:extLst>
              <a:ext uri="{FF2B5EF4-FFF2-40B4-BE49-F238E27FC236}">
                <a16:creationId xmlns:a16="http://schemas.microsoft.com/office/drawing/2014/main" id="{9A4DE5C1-0FA8-334F-BF9F-B76823EDEA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704" y="3716410"/>
            <a:ext cx="32004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6045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92E657-A713-524C-81C9-1B3C9D854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l"/>
            <a:r>
              <a:rPr lang="en-US" sz="5000" dirty="0"/>
              <a:t>Mas </a:t>
            </a:r>
            <a:r>
              <a:rPr lang="en-US" sz="5000" dirty="0" err="1"/>
              <a:t>você</a:t>
            </a:r>
            <a:r>
              <a:rPr lang="en-US" sz="5000" dirty="0"/>
              <a:t> </a:t>
            </a:r>
            <a:r>
              <a:rPr lang="en-US" sz="5000" dirty="0" err="1"/>
              <a:t>ainda</a:t>
            </a:r>
            <a:r>
              <a:rPr lang="en-US" sz="5000" dirty="0"/>
              <a:t> se </a:t>
            </a:r>
            <a:r>
              <a:rPr lang="en-US" sz="5000" dirty="0" err="1"/>
              <a:t>acha</a:t>
            </a:r>
            <a:r>
              <a:rPr lang="en-US" sz="5000" dirty="0"/>
              <a:t> </a:t>
            </a:r>
            <a:r>
              <a:rPr lang="en-US" sz="5000" dirty="0" err="1"/>
              <a:t>bom</a:t>
            </a:r>
            <a:r>
              <a:rPr lang="en-US" sz="5000" dirty="0"/>
              <a:t> o </a:t>
            </a:r>
            <a:r>
              <a:rPr lang="en-US" sz="5000" dirty="0" err="1"/>
              <a:t>suficiente</a:t>
            </a:r>
            <a:r>
              <a:rPr lang="en-US" sz="5000" dirty="0"/>
              <a:t> </a:t>
            </a:r>
            <a:r>
              <a:rPr lang="en-US" sz="5000" dirty="0" err="1"/>
              <a:t>pra</a:t>
            </a:r>
            <a:r>
              <a:rPr lang="en-US" sz="5000" dirty="0"/>
              <a:t> </a:t>
            </a:r>
            <a:r>
              <a:rPr lang="en-US" sz="5000" dirty="0" err="1"/>
              <a:t>não</a:t>
            </a:r>
            <a:r>
              <a:rPr lang="en-US" sz="5000" dirty="0"/>
              <a:t> </a:t>
            </a:r>
            <a:r>
              <a:rPr lang="en-US" sz="5000" dirty="0" err="1"/>
              <a:t>precisar</a:t>
            </a:r>
            <a:r>
              <a:rPr lang="en-US" sz="5000" dirty="0"/>
              <a:t> de testes?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854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6264DEF-C2B8-D441-8600-A3A8FF1A9033}"/>
              </a:ext>
            </a:extLst>
          </p:cNvPr>
          <p:cNvSpPr txBox="1">
            <a:spLocks/>
          </p:cNvSpPr>
          <p:nvPr/>
        </p:nvSpPr>
        <p:spPr>
          <a:xfrm>
            <a:off x="4687410" y="1193806"/>
            <a:ext cx="6720590" cy="1825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200" dirty="0" err="1"/>
              <a:t>Então</a:t>
            </a:r>
            <a:r>
              <a:rPr lang="en-US" sz="4200" dirty="0"/>
              <a:t> </a:t>
            </a:r>
            <a:r>
              <a:rPr lang="en-US" sz="4200" dirty="0" err="1"/>
              <a:t>pode</a:t>
            </a:r>
            <a:r>
              <a:rPr lang="en-US" sz="4200" dirty="0"/>
              <a:t> </a:t>
            </a:r>
            <a:r>
              <a:rPr lang="en-US" sz="4200" dirty="0" err="1"/>
              <a:t>comprar</a:t>
            </a:r>
            <a:r>
              <a:rPr lang="en-US" sz="4200" dirty="0"/>
              <a:t> </a:t>
            </a:r>
            <a:r>
              <a:rPr lang="en-US" sz="4200" dirty="0" err="1"/>
              <a:t>uma</a:t>
            </a:r>
            <a:r>
              <a:rPr lang="en-US" sz="4200" dirty="0"/>
              <a:t> </a:t>
            </a:r>
            <a:r>
              <a:rPr lang="en-US" sz="4200" dirty="0" err="1"/>
              <a:t>destas</a:t>
            </a:r>
            <a:r>
              <a:rPr lang="en-US" sz="4200" dirty="0"/>
              <a:t>...</a:t>
            </a:r>
          </a:p>
        </p:txBody>
      </p:sp>
      <p:pic>
        <p:nvPicPr>
          <p:cNvPr id="7" name="Graphic 6" descr="Tongue">
            <a:extLst>
              <a:ext uri="{FF2B5EF4-FFF2-40B4-BE49-F238E27FC236}">
                <a16:creationId xmlns:a16="http://schemas.microsoft.com/office/drawing/2014/main" id="{96A7C09E-A0F4-304C-ADBD-9EEC0E69A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1659" y="1126074"/>
            <a:ext cx="2662321" cy="26623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7DE837-245D-B340-B24D-A8A222DAF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1411" y="3564162"/>
            <a:ext cx="6720590" cy="309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117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2F0275-D3E0-AA4F-9A89-BD6472113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/>
              <a:t>Mas cuidado...</a:t>
            </a:r>
            <a:endParaRPr lang="en-US" sz="5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965025-88D2-6042-9C81-AF63110D6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3771" y="47580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78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61582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067805B-D81D-3646-86CD-1C2C64DB0136}"/>
              </a:ext>
            </a:extLst>
          </p:cNvPr>
          <p:cNvSpPr txBox="1"/>
          <p:nvPr/>
        </p:nvSpPr>
        <p:spPr>
          <a:xfrm>
            <a:off x="4356405" y="6581001"/>
            <a:ext cx="38234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highlight>
                  <a:srgbClr val="000000"/>
                </a:highlight>
              </a:rPr>
              <a:t>Imagem: </a:t>
            </a:r>
            <a:r>
              <a:rPr lang="pt-BR" sz="1200" b="1" dirty="0" err="1">
                <a:solidFill>
                  <a:schemeClr val="bg1"/>
                </a:solidFill>
                <a:highlight>
                  <a:srgbClr val="000000"/>
                </a:highlight>
              </a:rPr>
              <a:t>https</a:t>
            </a:r>
            <a:r>
              <a:rPr lang="pt-BR" sz="1200" b="1" dirty="0">
                <a:solidFill>
                  <a:schemeClr val="bg1"/>
                </a:solidFill>
                <a:highlight>
                  <a:srgbClr val="000000"/>
                </a:highlight>
              </a:rPr>
              <a:t>://</a:t>
            </a:r>
            <a:r>
              <a:rPr lang="pt-BR" sz="1200" b="1" dirty="0" err="1">
                <a:solidFill>
                  <a:schemeClr val="bg1"/>
                </a:solidFill>
                <a:highlight>
                  <a:srgbClr val="000000"/>
                </a:highlight>
              </a:rPr>
              <a:t>medium.com</a:t>
            </a:r>
            <a:r>
              <a:rPr lang="pt-BR" sz="1200" b="1" dirty="0">
                <a:solidFill>
                  <a:schemeClr val="bg1"/>
                </a:solidFill>
                <a:highlight>
                  <a:srgbClr val="000000"/>
                </a:highlight>
              </a:rPr>
              <a:t>/</a:t>
            </a:r>
            <a:r>
              <a:rPr lang="pt-BR" sz="1200" b="1" dirty="0" err="1">
                <a:solidFill>
                  <a:schemeClr val="bg1"/>
                </a:solidFill>
                <a:highlight>
                  <a:srgbClr val="000000"/>
                </a:highlight>
              </a:rPr>
              <a:t>mop-developers</a:t>
            </a:r>
            <a:r>
              <a:rPr lang="pt-BR" sz="1200" b="1" dirty="0">
                <a:solidFill>
                  <a:schemeClr val="bg1"/>
                </a:solidFill>
                <a:highlight>
                  <a:srgbClr val="000000"/>
                </a:highlight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86186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162" y="101548"/>
            <a:ext cx="9530038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 agora?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686" y="1918355"/>
            <a:ext cx="5528068" cy="4578792"/>
          </a:xfrm>
          <a:noFill/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100" b="1" dirty="0"/>
              <a:t>public </a:t>
            </a:r>
            <a:r>
              <a:rPr lang="en-US" sz="2100" b="1" dirty="0" err="1"/>
              <a:t>boolean</a:t>
            </a:r>
            <a:r>
              <a:rPr lang="en-US" sz="2100" b="1" dirty="0"/>
              <a:t> </a:t>
            </a:r>
            <a:r>
              <a:rPr lang="en-US" sz="2100" b="1" dirty="0" err="1"/>
              <a:t>isValido</a:t>
            </a:r>
            <a:r>
              <a:rPr lang="en-US" sz="2100" b="1" dirty="0"/>
              <a:t>(String </a:t>
            </a:r>
            <a:r>
              <a:rPr lang="en-US" sz="2100" b="1" dirty="0" err="1"/>
              <a:t>cpf</a:t>
            </a:r>
            <a:r>
              <a:rPr lang="en-US" sz="2100" b="1" dirty="0"/>
              <a:t>) {</a:t>
            </a:r>
          </a:p>
          <a:p>
            <a:pPr marL="0" indent="0">
              <a:buNone/>
            </a:pPr>
            <a:r>
              <a:rPr lang="en-US" sz="2100" b="1" dirty="0"/>
              <a:t>  //Remove </a:t>
            </a:r>
            <a:r>
              <a:rPr lang="en-US" sz="2100" b="1" dirty="0" err="1"/>
              <a:t>caracteres</a:t>
            </a:r>
            <a:r>
              <a:rPr lang="en-US" sz="2100" b="1" dirty="0"/>
              <a:t> </a:t>
            </a:r>
            <a:r>
              <a:rPr lang="en-US" sz="2100" b="1" dirty="0" err="1"/>
              <a:t>não</a:t>
            </a:r>
            <a:r>
              <a:rPr lang="en-US" sz="2100" b="1" dirty="0"/>
              <a:t> </a:t>
            </a:r>
            <a:r>
              <a:rPr lang="en-US" sz="2100" b="1" dirty="0" err="1"/>
              <a:t>numéricos</a:t>
            </a:r>
            <a:endParaRPr lang="en-US" sz="2100" b="1" dirty="0"/>
          </a:p>
          <a:p>
            <a:pPr marL="0" indent="0">
              <a:buNone/>
            </a:pPr>
            <a:r>
              <a:rPr lang="en-US" sz="2100" b="1" dirty="0"/>
              <a:t>  </a:t>
            </a:r>
            <a:r>
              <a:rPr lang="en-US" sz="2100" b="1" dirty="0" err="1"/>
              <a:t>cpf</a:t>
            </a:r>
            <a:r>
              <a:rPr lang="en-US" sz="2100" b="1" dirty="0"/>
              <a:t> = </a:t>
            </a:r>
            <a:r>
              <a:rPr lang="en-US" sz="2100" b="1" dirty="0" err="1"/>
              <a:t>cpf.replaceAll</a:t>
            </a:r>
            <a:r>
              <a:rPr lang="en-US" sz="2100" b="1" dirty="0"/>
              <a:t>("\\D", "");</a:t>
            </a:r>
          </a:p>
          <a:p>
            <a:pPr marL="0" indent="0">
              <a:buNone/>
            </a:pPr>
            <a:br>
              <a:rPr lang="en-US" sz="2100" b="1" dirty="0"/>
            </a:br>
            <a:r>
              <a:rPr lang="en-US" sz="2100" b="1" dirty="0"/>
              <a:t>  if (</a:t>
            </a:r>
            <a:r>
              <a:rPr lang="en-US" sz="2100" b="1" dirty="0" err="1"/>
              <a:t>cpf.length</a:t>
            </a:r>
            <a:r>
              <a:rPr lang="en-US" sz="2100" b="1" dirty="0"/>
              <a:t>() != 11)</a:t>
            </a:r>
          </a:p>
          <a:p>
            <a:pPr marL="0" indent="0">
              <a:buNone/>
            </a:pPr>
            <a:r>
              <a:rPr lang="en-US" sz="2100" b="1" dirty="0"/>
              <a:t>        return false;</a:t>
            </a:r>
          </a:p>
          <a:p>
            <a:pPr marL="0" indent="0">
              <a:buNone/>
            </a:pPr>
            <a:r>
              <a:rPr lang="en-US" sz="2100" b="1" dirty="0"/>
              <a:t>  </a:t>
            </a:r>
            <a:br>
              <a:rPr lang="en-US" sz="2100" b="1" dirty="0"/>
            </a:br>
            <a:endParaRPr lang="en-US" sz="21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F97C34-DBFC-5741-9560-107D66DF1A60}"/>
              </a:ext>
            </a:extLst>
          </p:cNvPr>
          <p:cNvSpPr txBox="1">
            <a:spLocks/>
          </p:cNvSpPr>
          <p:nvPr/>
        </p:nvSpPr>
        <p:spPr>
          <a:xfrm>
            <a:off x="5366477" y="1918355"/>
            <a:ext cx="6850506" cy="457879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  final length = </a:t>
            </a:r>
            <a:r>
              <a:rPr lang="en-US" sz="2100" b="1" dirty="0" err="1">
                <a:solidFill>
                  <a:schemeClr val="tx1"/>
                </a:solidFill>
              </a:rPr>
              <a:t>cpf.length</a:t>
            </a:r>
            <a:r>
              <a:rPr lang="en-US" sz="2100" b="1" dirty="0">
                <a:solidFill>
                  <a:schemeClr val="tx1"/>
                </a:solidFill>
              </a:rPr>
              <a:t>(); </a:t>
            </a:r>
          </a:p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  String </a:t>
            </a:r>
            <a:r>
              <a:rPr lang="en-US" sz="2100" b="1" dirty="0" err="1">
                <a:solidFill>
                  <a:schemeClr val="tx1"/>
                </a:solidFill>
              </a:rPr>
              <a:t>digitosExistentes</a:t>
            </a:r>
            <a:r>
              <a:rPr lang="en-US" sz="2100" b="1" dirty="0">
                <a:solidFill>
                  <a:schemeClr val="tx1"/>
                </a:solidFill>
              </a:rPr>
              <a:t> = </a:t>
            </a:r>
            <a:r>
              <a:rPr lang="en-US" sz="2100" b="1" dirty="0" err="1">
                <a:solidFill>
                  <a:schemeClr val="tx1"/>
                </a:solidFill>
              </a:rPr>
              <a:t>cpf.substring</a:t>
            </a:r>
            <a:r>
              <a:rPr lang="en-US" sz="2100" b="1" dirty="0">
                <a:solidFill>
                  <a:schemeClr val="tx1"/>
                </a:solidFill>
              </a:rPr>
              <a:t>(length - 2);</a:t>
            </a:r>
          </a:p>
          <a:p>
            <a:pPr marL="0" indent="0">
              <a:buNone/>
            </a:pPr>
            <a:r>
              <a:rPr lang="en-US" sz="2100" b="1" dirty="0"/>
              <a:t>  String </a:t>
            </a:r>
            <a:r>
              <a:rPr lang="en-US" sz="2100" b="1" dirty="0" err="1">
                <a:solidFill>
                  <a:schemeClr val="tx1"/>
                </a:solidFill>
              </a:rPr>
              <a:t>digitosCalculados</a:t>
            </a:r>
            <a:r>
              <a:rPr lang="en-US" sz="2100" b="1" dirty="0"/>
              <a:t> = </a:t>
            </a:r>
            <a:r>
              <a:rPr lang="en-US" sz="2100" b="1" dirty="0" err="1"/>
              <a:t>calculaDigitos</a:t>
            </a:r>
            <a:r>
              <a:rPr lang="en-US" sz="2100" b="1" dirty="0"/>
              <a:t>(</a:t>
            </a:r>
            <a:r>
              <a:rPr lang="en-US" sz="2100" b="1" dirty="0" err="1"/>
              <a:t>cpf</a:t>
            </a:r>
            <a:r>
              <a:rPr lang="en-US" sz="2100" b="1" dirty="0"/>
              <a:t>);</a:t>
            </a:r>
            <a:br>
              <a:rPr lang="en-US" sz="2100" b="1" dirty="0"/>
            </a:br>
            <a:r>
              <a:rPr lang="en-US" sz="2100" b="1" dirty="0">
                <a:solidFill>
                  <a:schemeClr val="tx1"/>
                </a:solidFill>
              </a:rPr>
              <a:t>  </a:t>
            </a:r>
            <a:br>
              <a:rPr lang="en-US" sz="2100" b="1" dirty="0">
                <a:solidFill>
                  <a:schemeClr val="tx1"/>
                </a:solidFill>
              </a:rPr>
            </a:br>
            <a:r>
              <a:rPr lang="en-US" sz="2100" b="1" dirty="0">
                <a:solidFill>
                  <a:schemeClr val="tx1"/>
                </a:solidFill>
              </a:rPr>
              <a:t>  return </a:t>
            </a:r>
            <a:r>
              <a:rPr lang="en-US" sz="2100" b="1" dirty="0" err="1">
                <a:solidFill>
                  <a:schemeClr val="tx1"/>
                </a:solidFill>
              </a:rPr>
              <a:t>digitosExistentes.equals</a:t>
            </a:r>
            <a:r>
              <a:rPr lang="en-US" sz="2100" b="1" dirty="0">
                <a:solidFill>
                  <a:schemeClr val="tx1"/>
                </a:solidFill>
              </a:rPr>
              <a:t>(</a:t>
            </a:r>
            <a:r>
              <a:rPr lang="en-US" sz="2100" b="1" dirty="0" err="1">
                <a:solidFill>
                  <a:schemeClr val="tx1"/>
                </a:solidFill>
              </a:rPr>
              <a:t>digitosCalculados</a:t>
            </a:r>
            <a:r>
              <a:rPr lang="en-US" sz="2100" b="1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100" b="1" dirty="0">
                <a:solidFill>
                  <a:schemeClr val="tx1"/>
                </a:solidFill>
              </a:rPr>
              <a:t>}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60147E-8EB2-E045-B0AC-AAE5EB625001}"/>
              </a:ext>
            </a:extLst>
          </p:cNvPr>
          <p:cNvCxnSpPr>
            <a:cxnSpLocks/>
          </p:cNvCxnSpPr>
          <p:nvPr/>
        </p:nvCxnSpPr>
        <p:spPr>
          <a:xfrm>
            <a:off x="5264126" y="1379370"/>
            <a:ext cx="0" cy="4856813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686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521F05-17F8-9141-A152-5D8BA328E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/>
              <a:t>E mesmo escrevendo testes unitários... 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485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C46C9D1-BB99-A944-AB13-C51539B12520}"/>
              </a:ext>
            </a:extLst>
          </p:cNvPr>
          <p:cNvSpPr/>
          <p:nvPr/>
        </p:nvSpPr>
        <p:spPr>
          <a:xfrm rot="-5400000">
            <a:off x="10259399" y="3305889"/>
            <a:ext cx="349967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000" b="1" dirty="0" err="1">
                <a:solidFill>
                  <a:schemeClr val="bg1"/>
                </a:solidFill>
                <a:highlight>
                  <a:srgbClr val="000000"/>
                </a:highlight>
              </a:rPr>
              <a:t>https</a:t>
            </a:r>
            <a:r>
              <a:rPr lang="pt-BR" sz="1000" b="1" dirty="0">
                <a:solidFill>
                  <a:schemeClr val="bg1"/>
                </a:solidFill>
                <a:highlight>
                  <a:srgbClr val="000000"/>
                </a:highlight>
              </a:rPr>
              <a:t>://</a:t>
            </a:r>
            <a:r>
              <a:rPr lang="pt-BR" sz="1000" b="1" dirty="0" err="1">
                <a:solidFill>
                  <a:schemeClr val="bg1"/>
                </a:solidFill>
                <a:highlight>
                  <a:srgbClr val="000000"/>
                </a:highlight>
              </a:rPr>
              <a:t>tenor.com</a:t>
            </a:r>
            <a:r>
              <a:rPr lang="pt-BR" sz="1000" b="1" dirty="0">
                <a:solidFill>
                  <a:schemeClr val="bg1"/>
                </a:solidFill>
                <a:highlight>
                  <a:srgbClr val="000000"/>
                </a:highlight>
              </a:rPr>
              <a:t>/</a:t>
            </a:r>
            <a:r>
              <a:rPr lang="pt-BR" sz="1000" b="1" dirty="0" err="1">
                <a:solidFill>
                  <a:schemeClr val="bg1"/>
                </a:solidFill>
                <a:highlight>
                  <a:srgbClr val="000000"/>
                </a:highlight>
              </a:rPr>
              <a:t>view</a:t>
            </a:r>
            <a:r>
              <a:rPr lang="pt-BR" sz="1000" b="1" dirty="0">
                <a:solidFill>
                  <a:schemeClr val="bg1"/>
                </a:solidFill>
                <a:highlight>
                  <a:srgbClr val="000000"/>
                </a:highlight>
              </a:rPr>
              <a:t>/unittest-unit-test-gif-10813141</a:t>
            </a:r>
          </a:p>
        </p:txBody>
      </p:sp>
    </p:spTree>
    <p:extLst>
      <p:ext uri="{BB962C8B-B14F-4D97-AF65-F5344CB8AC3E}">
        <p14:creationId xmlns:p14="http://schemas.microsoft.com/office/powerpoint/2010/main" val="277222591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82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46C9D1-BB99-A944-AB13-C51539B12520}"/>
              </a:ext>
            </a:extLst>
          </p:cNvPr>
          <p:cNvSpPr/>
          <p:nvPr/>
        </p:nvSpPr>
        <p:spPr>
          <a:xfrm>
            <a:off x="4092495" y="6560005"/>
            <a:ext cx="41424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twitter.com</a:t>
            </a:r>
            <a:r>
              <a:rPr lang="pt-BR" sz="1000" dirty="0"/>
              <a:t>/</a:t>
            </a:r>
            <a:r>
              <a:rPr lang="pt-BR" sz="1000" dirty="0" err="1"/>
              <a:t>thepracticaldev</a:t>
            </a:r>
            <a:r>
              <a:rPr lang="pt-BR" sz="1000" dirty="0"/>
              <a:t>/status/852508104914874369</a:t>
            </a:r>
          </a:p>
        </p:txBody>
      </p:sp>
      <p:pic>
        <p:nvPicPr>
          <p:cNvPr id="6" name="Online Media 9" descr="faucet-no-integration-tests">
            <a:hlinkClick r:id="" action="ppaction://media"/>
            <a:extLst>
              <a:ext uri="{FF2B5EF4-FFF2-40B4-BE49-F238E27FC236}">
                <a16:creationId xmlns:a16="http://schemas.microsoft.com/office/drawing/2014/main" id="{353F2AC7-E6A3-C949-866F-C729122FD0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88736" y="51774"/>
            <a:ext cx="635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2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b="1"/>
              <a:t>como Aplicar tdd?</a:t>
            </a:r>
            <a:endParaRPr lang="en-US" sz="540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480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6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9" name="Picture 8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20" name="Rectangle 10">
            <a:extLst>
              <a:ext uri="{FF2B5EF4-FFF2-40B4-BE49-F238E27FC236}">
                <a16:creationId xmlns:a16="http://schemas.microsoft.com/office/drawing/2014/main" id="{5B1AD7AF-3A60-4C4F-979F-367102EFD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2">
            <a:extLst>
              <a:ext uri="{FF2B5EF4-FFF2-40B4-BE49-F238E27FC236}">
                <a16:creationId xmlns:a16="http://schemas.microsoft.com/office/drawing/2014/main" id="{56177C8A-E75D-4FB9-8BA0-1FC843442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199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14">
            <a:extLst>
              <a:ext uri="{FF2B5EF4-FFF2-40B4-BE49-F238E27FC236}">
                <a16:creationId xmlns:a16="http://schemas.microsoft.com/office/drawing/2014/main" id="{FC47570C-2A9A-4A21-85CD-2F46FEC86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195"/>
          <a:stretch/>
        </p:blipFill>
        <p:spPr>
          <a:xfrm rot="16200000" flipH="1" flipV="1">
            <a:off x="-1075397" y="1075394"/>
            <a:ext cx="4561116" cy="241032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CBA7F0F-8AE7-47C1-87E5-C658F7F2A0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195"/>
          <a:stretch/>
        </p:blipFill>
        <p:spPr>
          <a:xfrm rot="16200000">
            <a:off x="8706281" y="1075394"/>
            <a:ext cx="4561116" cy="2410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84" y="1132115"/>
            <a:ext cx="10482943" cy="311815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8000" dirty="0" err="1"/>
              <a:t>Escrever</a:t>
            </a:r>
            <a:r>
              <a:rPr lang="en-US" sz="8000" dirty="0"/>
              <a:t> o teste antes do </a:t>
            </a:r>
            <a:r>
              <a:rPr lang="en-US" sz="8000" dirty="0" err="1"/>
              <a:t>código</a:t>
            </a:r>
            <a:r>
              <a:rPr lang="en-US" sz="8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41469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50B773-2C5D-8E4C-B478-52ACFC5C2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8865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7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0" name="Picture 9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21" name="Rectangle 11">
            <a:extLst>
              <a:ext uri="{FF2B5EF4-FFF2-40B4-BE49-F238E27FC236}">
                <a16:creationId xmlns:a16="http://schemas.microsoft.com/office/drawing/2014/main" id="{5B1AD7AF-3A60-4C4F-979F-367102EFD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3">
            <a:extLst>
              <a:ext uri="{FF2B5EF4-FFF2-40B4-BE49-F238E27FC236}">
                <a16:creationId xmlns:a16="http://schemas.microsoft.com/office/drawing/2014/main" id="{56177C8A-E75D-4FB9-8BA0-1FC843442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199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5">
            <a:extLst>
              <a:ext uri="{FF2B5EF4-FFF2-40B4-BE49-F238E27FC236}">
                <a16:creationId xmlns:a16="http://schemas.microsoft.com/office/drawing/2014/main" id="{FC47570C-2A9A-4A21-85CD-2F46FEC86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195"/>
          <a:stretch/>
        </p:blipFill>
        <p:spPr>
          <a:xfrm rot="16200000" flipH="1" flipV="1">
            <a:off x="-1075397" y="1075394"/>
            <a:ext cx="4561116" cy="241032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CBA7F0F-8AE7-47C1-87E5-C658F7F2A0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195"/>
          <a:stretch/>
        </p:blipFill>
        <p:spPr>
          <a:xfrm rot="16200000">
            <a:off x="8706281" y="1075394"/>
            <a:ext cx="4561116" cy="2410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E5F9E4-1D84-4847-A616-25341D411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9448800" cy="378822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5400" b="1" dirty="0" err="1"/>
              <a:t>isso</a:t>
            </a:r>
            <a:r>
              <a:rPr lang="en-US" sz="5400" b="1" dirty="0"/>
              <a:t> </a:t>
            </a:r>
            <a:r>
              <a:rPr lang="en-US" sz="5400" b="1" dirty="0" err="1"/>
              <a:t>mesmo</a:t>
            </a:r>
            <a:r>
              <a:rPr lang="en-US" sz="5400" b="1" dirty="0"/>
              <a:t>…</a:t>
            </a:r>
            <a:br>
              <a:rPr lang="en-US" sz="5400" dirty="0"/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128958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7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0" name="Picture 9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21" name="Rectangle 11">
            <a:extLst>
              <a:ext uri="{FF2B5EF4-FFF2-40B4-BE49-F238E27FC236}">
                <a16:creationId xmlns:a16="http://schemas.microsoft.com/office/drawing/2014/main" id="{5B1AD7AF-3A60-4C4F-979F-367102EFD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3">
            <a:extLst>
              <a:ext uri="{FF2B5EF4-FFF2-40B4-BE49-F238E27FC236}">
                <a16:creationId xmlns:a16="http://schemas.microsoft.com/office/drawing/2014/main" id="{56177C8A-E75D-4FB9-8BA0-1FC843442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199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5">
            <a:extLst>
              <a:ext uri="{FF2B5EF4-FFF2-40B4-BE49-F238E27FC236}">
                <a16:creationId xmlns:a16="http://schemas.microsoft.com/office/drawing/2014/main" id="{FC47570C-2A9A-4A21-85CD-2F46FEC86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195"/>
          <a:stretch/>
        </p:blipFill>
        <p:spPr>
          <a:xfrm rot="16200000" flipH="1" flipV="1">
            <a:off x="-1075397" y="1075394"/>
            <a:ext cx="4561116" cy="241032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CBA7F0F-8AE7-47C1-87E5-C658F7F2A0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195"/>
          <a:stretch/>
        </p:blipFill>
        <p:spPr>
          <a:xfrm rot="16200000">
            <a:off x="8706281" y="1075394"/>
            <a:ext cx="4561116" cy="2410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E5F9E4-1D84-4847-A616-25341D411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271" y="65317"/>
            <a:ext cx="11772900" cy="437514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br>
              <a:rPr lang="en-US" sz="6200" b="1" dirty="0"/>
            </a:br>
            <a:r>
              <a:rPr lang="en-US" sz="6200" dirty="0" err="1"/>
              <a:t>temos</a:t>
            </a:r>
            <a:r>
              <a:rPr lang="en-US" sz="6200" dirty="0"/>
              <a:t> que </a:t>
            </a:r>
            <a:r>
              <a:rPr lang="en-US" sz="6200" dirty="0" err="1"/>
              <a:t>pensar</a:t>
            </a:r>
            <a:r>
              <a:rPr lang="en-US" sz="6200" dirty="0"/>
              <a:t> </a:t>
            </a:r>
            <a:r>
              <a:rPr lang="en-US" sz="6200" dirty="0" err="1"/>
              <a:t>quais</a:t>
            </a:r>
            <a:r>
              <a:rPr lang="en-US" sz="6200" dirty="0"/>
              <a:t> </a:t>
            </a:r>
            <a:r>
              <a:rPr lang="en-US" sz="6200" dirty="0" err="1"/>
              <a:t>valores</a:t>
            </a:r>
            <a:r>
              <a:rPr lang="en-US" sz="6200" dirty="0"/>
              <a:t> de entrada e qual </a:t>
            </a:r>
            <a:r>
              <a:rPr lang="en-US" sz="6200" dirty="0" err="1"/>
              <a:t>resultado</a:t>
            </a:r>
            <a:r>
              <a:rPr lang="en-US" sz="6200" dirty="0"/>
              <a:t> </a:t>
            </a:r>
            <a:r>
              <a:rPr lang="en-US" sz="6200" dirty="0" err="1"/>
              <a:t>esperado</a:t>
            </a:r>
            <a:r>
              <a:rPr lang="en-US" sz="6200" dirty="0"/>
              <a:t>.</a:t>
            </a:r>
            <a:br>
              <a:rPr lang="en-US" sz="6200" dirty="0"/>
            </a:br>
            <a:endParaRPr lang="en-US" sz="6200" dirty="0"/>
          </a:p>
        </p:txBody>
      </p:sp>
    </p:spTree>
    <p:extLst>
      <p:ext uri="{BB962C8B-B14F-4D97-AF65-F5344CB8AC3E}">
        <p14:creationId xmlns:p14="http://schemas.microsoft.com/office/powerpoint/2010/main" val="2308613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7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0" name="Picture 9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21" name="Rectangle 11">
            <a:extLst>
              <a:ext uri="{FF2B5EF4-FFF2-40B4-BE49-F238E27FC236}">
                <a16:creationId xmlns:a16="http://schemas.microsoft.com/office/drawing/2014/main" id="{5B1AD7AF-3A60-4C4F-979F-367102EFD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3">
            <a:extLst>
              <a:ext uri="{FF2B5EF4-FFF2-40B4-BE49-F238E27FC236}">
                <a16:creationId xmlns:a16="http://schemas.microsoft.com/office/drawing/2014/main" id="{56177C8A-E75D-4FB9-8BA0-1FC843442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199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5">
            <a:extLst>
              <a:ext uri="{FF2B5EF4-FFF2-40B4-BE49-F238E27FC236}">
                <a16:creationId xmlns:a16="http://schemas.microsoft.com/office/drawing/2014/main" id="{FC47570C-2A9A-4A21-85CD-2F46FEC86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195"/>
          <a:stretch/>
        </p:blipFill>
        <p:spPr>
          <a:xfrm rot="16200000" flipH="1" flipV="1">
            <a:off x="-1075397" y="1075394"/>
            <a:ext cx="4561116" cy="241032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CBA7F0F-8AE7-47C1-87E5-C658F7F2A0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195"/>
          <a:stretch/>
        </p:blipFill>
        <p:spPr>
          <a:xfrm rot="16200000">
            <a:off x="8706281" y="1075394"/>
            <a:ext cx="4561116" cy="2410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E5F9E4-1D84-4847-A616-25341D411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6" y="609600"/>
            <a:ext cx="11495314" cy="364066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8000" b="1" dirty="0" err="1"/>
              <a:t>Abordagem</a:t>
            </a:r>
            <a:br>
              <a:rPr lang="en-US" sz="8000" b="1" dirty="0"/>
            </a:br>
            <a:r>
              <a:rPr lang="en-US" sz="8000" b="1" dirty="0"/>
              <a:t>“test first”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27704418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CD9ACDE-8038-488C-AB0C-5FD1A373C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A6C2449-5F66-4753-AAA3-4AD81E57A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D0D7273-5B64-4961-B265-440B9FB9E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750"/>
          <a:stretch/>
        </p:blipFill>
        <p:spPr>
          <a:xfrm rot="16200000">
            <a:off x="-1264032" y="2187574"/>
            <a:ext cx="6857999" cy="248285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6011FA46-CA62-8740-AD3E-455D1956A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6392" y="441386"/>
            <a:ext cx="8785607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cap="none" dirty="0"/>
              <a:t>O ciclo TDD</a:t>
            </a:r>
            <a:endParaRPr lang="pt-BR" sz="4800" b="1" cap="none" dirty="0"/>
          </a:p>
        </p:txBody>
      </p:sp>
      <p:pic>
        <p:nvPicPr>
          <p:cNvPr id="19" name="Picture 18" descr="A picture containing mirror, drawing, light&#10;&#10;Description automatically generated">
            <a:extLst>
              <a:ext uri="{FF2B5EF4-FFF2-40B4-BE49-F238E27FC236}">
                <a16:creationId xmlns:a16="http://schemas.microsoft.com/office/drawing/2014/main" id="{9002254A-F471-5B4C-B7DF-C7C4E512C1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006" y="1848563"/>
            <a:ext cx="6121113" cy="344312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3FBAD50-45E1-8740-B05B-A70D9E830B8E}"/>
              </a:ext>
            </a:extLst>
          </p:cNvPr>
          <p:cNvSpPr txBox="1"/>
          <p:nvPr/>
        </p:nvSpPr>
        <p:spPr>
          <a:xfrm>
            <a:off x="6468542" y="6441681"/>
            <a:ext cx="26613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/>
              <a:t>Imagem: </a:t>
            </a:r>
            <a:r>
              <a:rPr lang="pt-BR" sz="1000" dirty="0" err="1"/>
              <a:t>http</a:t>
            </a:r>
            <a:r>
              <a:rPr lang="pt-BR" sz="1000" dirty="0"/>
              <a:t>://</a:t>
            </a:r>
            <a:r>
              <a:rPr lang="pt-BR" sz="1000" dirty="0" err="1"/>
              <a:t>kpillman.blogspot.com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948715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DB47024-63DA-46E1-9182-136173A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b="1" i="1"/>
              <a:t>Como implementar métodos</a:t>
            </a:r>
            <a:endParaRPr lang="en-US" sz="5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03771" y="475805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183B7EE-0FBE-B749-875F-ED24F5ECD71F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 descr="List">
            <a:extLst>
              <a:ext uri="{FF2B5EF4-FFF2-40B4-BE49-F238E27FC236}">
                <a16:creationId xmlns:a16="http://schemas.microsoft.com/office/drawing/2014/main" id="{A213E330-51B2-A446-8799-94F411FEB9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86851" y="2311682"/>
            <a:ext cx="1636676" cy="163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90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23" y="2132002"/>
            <a:ext cx="11711867" cy="4523631"/>
          </a:xfrm>
        </p:spPr>
        <p:txBody>
          <a:bodyPr>
            <a:noAutofit/>
          </a:bodyPr>
          <a:lstStyle/>
          <a:p>
            <a:r>
              <a:rPr lang="pt-PT" sz="3600" dirty="0"/>
              <a:t>Aplicado em um ciclo </a:t>
            </a:r>
            <a:r>
              <a:rPr lang="pt-PT" sz="3600" i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Red</a:t>
            </a:r>
            <a:r>
              <a:rPr lang="pt-PT" sz="3600" i="1" dirty="0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-</a:t>
            </a:r>
            <a:r>
              <a:rPr lang="pt-PT" sz="3600" i="1" dirty="0">
                <a:solidFill>
                  <a:srgbClr val="00B05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Green</a:t>
            </a:r>
            <a:r>
              <a:rPr lang="pt-PT" sz="3600" i="1" dirty="0"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-</a:t>
            </a:r>
            <a:r>
              <a:rPr lang="pt-PT" sz="3600" i="1" dirty="0" err="1">
                <a:solidFill>
                  <a:srgbClr val="FFFF00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Refactor</a:t>
            </a:r>
            <a:endParaRPr lang="pt-PT" sz="3600" dirty="0"/>
          </a:p>
          <a:p>
            <a:r>
              <a:rPr lang="pt-PT" sz="3600" dirty="0"/>
              <a:t>3 etapas no processo de desenvolvimento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90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A5DE9EB-F69B-7B49-9C98-CBD500DD0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cap="none" dirty="0"/>
              <a:t>O ciclo TDD</a:t>
            </a:r>
            <a:endParaRPr lang="pt-BR" sz="4800" b="1" cap="none" dirty="0"/>
          </a:p>
        </p:txBody>
      </p:sp>
      <p:pic>
        <p:nvPicPr>
          <p:cNvPr id="9" name="Picture 8" descr="A picture containing mirror, drawing, light&#10;&#10;Description automatically generated">
            <a:extLst>
              <a:ext uri="{FF2B5EF4-FFF2-40B4-BE49-F238E27FC236}">
                <a16:creationId xmlns:a16="http://schemas.microsoft.com/office/drawing/2014/main" id="{0AE0AB04-AC75-AF44-AA69-614C5E9AB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690" y="738779"/>
            <a:ext cx="14224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703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cap="none" dirty="0">
                <a:solidFill>
                  <a:srgbClr val="FF0000"/>
                </a:solidFill>
              </a:rPr>
              <a:t>Etapa #1: </a:t>
            </a:r>
            <a:r>
              <a:rPr lang="pt-PT" sz="4800" b="1" cap="none" dirty="0" err="1">
                <a:solidFill>
                  <a:srgbClr val="FF0000"/>
                </a:solidFill>
              </a:rPr>
              <a:t>Red</a:t>
            </a:r>
            <a:endParaRPr lang="pt-BR" sz="4800" b="1" cap="none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24" y="2132002"/>
            <a:ext cx="8503976" cy="4477685"/>
          </a:xfrm>
        </p:spPr>
        <p:txBody>
          <a:bodyPr>
            <a:noAutofit/>
          </a:bodyPr>
          <a:lstStyle/>
          <a:p>
            <a:r>
              <a:rPr lang="pt-PT" sz="3600" dirty="0"/>
              <a:t>Escrevemos um teste antes de qualquer código!</a:t>
            </a:r>
          </a:p>
          <a:p>
            <a:r>
              <a:rPr lang="pt-PT" sz="3600" dirty="0"/>
              <a:t>Fazemos o teste falhar (</a:t>
            </a:r>
            <a:r>
              <a:rPr lang="pt-PT" sz="3600" i="1" dirty="0" err="1"/>
              <a:t>Red</a:t>
            </a:r>
            <a:r>
              <a:rPr lang="pt-PT" sz="36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91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099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9" grpId="0" animBg="1"/>
      <p:bldP spid="11" grpId="0" animBg="1"/>
      <p:bldP spid="11" grpId="1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cap="none" dirty="0">
                <a:solidFill>
                  <a:srgbClr val="00B050"/>
                </a:solidFill>
              </a:rPr>
              <a:t>Etapa #2: Green</a:t>
            </a:r>
            <a:endParaRPr lang="pt-BR" sz="4800" b="1" cap="none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2278503"/>
            <a:ext cx="7913114" cy="4172015"/>
          </a:xfrm>
        </p:spPr>
        <p:txBody>
          <a:bodyPr>
            <a:normAutofit/>
          </a:bodyPr>
          <a:lstStyle/>
          <a:p>
            <a:r>
              <a:rPr lang="pt-PT" sz="3600" dirty="0"/>
              <a:t>Escrevemos o mínimo de código para resolver um </a:t>
            </a:r>
            <a:r>
              <a:rPr lang="pt-PT" sz="3600" dirty="0" err="1"/>
              <a:t>sub-problema</a:t>
            </a:r>
            <a:endParaRPr lang="pt-PT" sz="3600" dirty="0"/>
          </a:p>
          <a:p>
            <a:r>
              <a:rPr lang="pt-PT" sz="3600" dirty="0"/>
              <a:t>Deve ser apenas o suficiente para o teste passar (</a:t>
            </a:r>
            <a:r>
              <a:rPr lang="pt-PT" sz="3600" i="1" dirty="0"/>
              <a:t>Green</a:t>
            </a:r>
            <a:r>
              <a:rPr lang="pt-PT" sz="36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92</a:t>
            </a:fld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33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11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81" y="441386"/>
            <a:ext cx="10290410" cy="1509490"/>
          </a:xfrm>
        </p:spPr>
        <p:txBody>
          <a:bodyPr>
            <a:normAutofit/>
          </a:bodyPr>
          <a:lstStyle/>
          <a:p>
            <a:pPr algn="ctr"/>
            <a:r>
              <a:rPr lang="pt-PT" sz="4800" b="1" cap="none" dirty="0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>
                      <a:lumMod val="50000"/>
                    </a:schemeClr>
                  </a:outerShdw>
                </a:effectLst>
              </a:rPr>
              <a:t>Etapa #3: </a:t>
            </a:r>
            <a:r>
              <a:rPr lang="pt-PT" sz="4800" b="1" i="1" cap="none" dirty="0" err="1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>
                      <a:lumMod val="50000"/>
                    </a:schemeClr>
                  </a:outerShdw>
                </a:effectLst>
              </a:rPr>
              <a:t>Refactor</a:t>
            </a:r>
            <a:endParaRPr lang="pt-BR" sz="4800" b="1" i="1" cap="none" dirty="0">
              <a:solidFill>
                <a:srgbClr val="FFFF00"/>
              </a:solidFill>
              <a:effectLst>
                <a:outerShdw blurRad="50800" dist="50800" dir="5400000" algn="ctr" rotWithShape="0">
                  <a:schemeClr val="tx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950876"/>
            <a:ext cx="7913114" cy="4779707"/>
          </a:xfrm>
        </p:spPr>
        <p:txBody>
          <a:bodyPr>
            <a:noAutofit/>
          </a:bodyPr>
          <a:lstStyle/>
          <a:p>
            <a:r>
              <a:rPr lang="pt-PT" sz="3600" dirty="0"/>
              <a:t>Tornar o código mais claro e organizado, reduzir duplicação.</a:t>
            </a:r>
          </a:p>
          <a:p>
            <a:r>
              <a:rPr lang="pt-PT" sz="3600" dirty="0"/>
              <a:t>Apenas melhorar a qualidade, não corrigir bugs ou implementar novas funcionalidades.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93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 descr="A close up of a traffic light&#13;&#10;&#13;&#10;Description automatically generated">
            <a:extLst>
              <a:ext uri="{FF2B5EF4-FFF2-40B4-BE49-F238E27FC236}">
                <a16:creationId xmlns:a16="http://schemas.microsoft.com/office/drawing/2014/main" id="{B763B9FF-6DBB-5842-957A-3BF759F09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8024" y="2437672"/>
            <a:ext cx="4105203" cy="417201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CAB8584-BDF1-164E-86D3-8C2A0A6AA838}"/>
              </a:ext>
            </a:extLst>
          </p:cNvPr>
          <p:cNvSpPr/>
          <p:nvPr/>
        </p:nvSpPr>
        <p:spPr>
          <a:xfrm>
            <a:off x="9710979" y="4133935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9D91F8-29C7-7C49-9659-F662D19F564A}"/>
              </a:ext>
            </a:extLst>
          </p:cNvPr>
          <p:cNvSpPr/>
          <p:nvPr/>
        </p:nvSpPr>
        <p:spPr>
          <a:xfrm>
            <a:off x="9710979" y="2887678"/>
            <a:ext cx="1125937" cy="1125937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96F8630-F5DC-594A-A8C9-8A35C1B0AC32}"/>
              </a:ext>
            </a:extLst>
          </p:cNvPr>
          <p:cNvSpPr/>
          <p:nvPr/>
        </p:nvSpPr>
        <p:spPr>
          <a:xfrm>
            <a:off x="9724294" y="5364378"/>
            <a:ext cx="1112622" cy="1112622"/>
          </a:xfrm>
          <a:prstGeom prst="ellipse">
            <a:avLst/>
          </a:prstGeom>
          <a:solidFill>
            <a:schemeClr val="bg1">
              <a:lumMod val="75000"/>
              <a:lumOff val="25000"/>
              <a:alpha val="7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773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8" grpId="0" animBg="1"/>
      <p:bldP spid="9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9">
            <a:extLst>
              <a:ext uri="{FF2B5EF4-FFF2-40B4-BE49-F238E27FC236}">
                <a16:creationId xmlns:a16="http://schemas.microsoft.com/office/drawing/2014/main" id="{93E2C8F5-B35B-4728-AFAB-5111275C6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5" name="Picture 11">
            <a:extLst>
              <a:ext uri="{FF2B5EF4-FFF2-40B4-BE49-F238E27FC236}">
                <a16:creationId xmlns:a16="http://schemas.microsoft.com/office/drawing/2014/main" id="{69EB4E46-374D-4E57-9304-5B8EDFB8E5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8143E9-2190-6248-9B14-EC8534562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7410" y="499538"/>
            <a:ext cx="6132990" cy="325860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3600" dirty="0" err="1"/>
              <a:t>Depois</a:t>
            </a:r>
            <a:r>
              <a:rPr lang="en-US" sz="3600" dirty="0"/>
              <a:t> das 3 </a:t>
            </a:r>
            <a:r>
              <a:rPr lang="en-US" sz="3600" dirty="0" err="1"/>
              <a:t>etapas</a:t>
            </a:r>
            <a:r>
              <a:rPr lang="en-US" sz="3600" dirty="0"/>
              <a:t> </a:t>
            </a:r>
            <a:r>
              <a:rPr lang="en-US" sz="3600" dirty="0" err="1"/>
              <a:t>concluídas</a:t>
            </a:r>
            <a:r>
              <a:rPr lang="en-US" sz="3600" dirty="0"/>
              <a:t>: </a:t>
            </a:r>
            <a:r>
              <a:rPr lang="en-US" sz="3600" dirty="0" err="1"/>
              <a:t>reinicie</a:t>
            </a:r>
            <a:r>
              <a:rPr lang="en-US" sz="3600" dirty="0"/>
              <a:t> o </a:t>
            </a:r>
            <a:r>
              <a:rPr lang="en-US" sz="3600" dirty="0" err="1"/>
              <a:t>ciclo</a:t>
            </a:r>
            <a:r>
              <a:rPr lang="en-US" sz="3600" dirty="0"/>
              <a:t> para </a:t>
            </a:r>
            <a:r>
              <a:rPr lang="en-US" sz="3600" dirty="0" err="1"/>
              <a:t>implementar</a:t>
            </a:r>
            <a:r>
              <a:rPr lang="en-US" sz="3600" dirty="0"/>
              <a:t> o </a:t>
            </a:r>
            <a:r>
              <a:rPr lang="en-US" sz="3600" dirty="0" err="1"/>
              <a:t>próximo</a:t>
            </a:r>
            <a:r>
              <a:rPr lang="en-US" sz="3600" dirty="0"/>
              <a:t> sub-</a:t>
            </a:r>
            <a:r>
              <a:rPr lang="en-US" sz="3600" dirty="0" err="1"/>
              <a:t>problema</a:t>
            </a:r>
            <a:br>
              <a:rPr lang="en-US" sz="3600" dirty="0"/>
            </a:br>
            <a:endParaRPr lang="en-US" sz="3600" dirty="0"/>
          </a:p>
        </p:txBody>
      </p:sp>
      <p:pic>
        <p:nvPicPr>
          <p:cNvPr id="16" name="Graphic 6" descr="Robot">
            <a:extLst>
              <a:ext uri="{FF2B5EF4-FFF2-40B4-BE49-F238E27FC236}">
                <a16:creationId xmlns:a16="http://schemas.microsoft.com/office/drawing/2014/main" id="{F23B3F49-DC47-47A0-AB83-932E542580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41659" y="1803405"/>
            <a:ext cx="2662321" cy="266232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B68BCBA-179C-A046-81F0-26E657B9A8E6}"/>
              </a:ext>
            </a:extLst>
          </p:cNvPr>
          <p:cNvGrpSpPr/>
          <p:nvPr/>
        </p:nvGrpSpPr>
        <p:grpSpPr>
          <a:xfrm>
            <a:off x="7126608" y="3457581"/>
            <a:ext cx="1422400" cy="1143523"/>
            <a:chOff x="7126608" y="3457581"/>
            <a:chExt cx="1422400" cy="1143523"/>
          </a:xfrm>
        </p:grpSpPr>
        <p:pic>
          <p:nvPicPr>
            <p:cNvPr id="11" name="Picture 10" descr="A picture containing mirror, drawing, light&#10;&#10;Description automatically generated">
              <a:extLst>
                <a:ext uri="{FF2B5EF4-FFF2-40B4-BE49-F238E27FC236}">
                  <a16:creationId xmlns:a16="http://schemas.microsoft.com/office/drawing/2014/main" id="{0614CDEC-8960-C14A-8A62-231D1699E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26608" y="3457581"/>
              <a:ext cx="1422400" cy="8001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DF83942-1C23-464F-B4FA-321CCB540CF2}"/>
                </a:ext>
              </a:extLst>
            </p:cNvPr>
            <p:cNvSpPr txBox="1"/>
            <p:nvPr/>
          </p:nvSpPr>
          <p:spPr>
            <a:xfrm>
              <a:off x="7194150" y="4231772"/>
              <a:ext cx="13548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err="1"/>
                <a:t>Rebooting</a:t>
              </a:r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276605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4D58C8F-ECAF-034A-9B37-C3A3912C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527" y="202367"/>
            <a:ext cx="10290410" cy="862758"/>
          </a:xfrm>
        </p:spPr>
        <p:txBody>
          <a:bodyPr>
            <a:normAutofit/>
          </a:bodyPr>
          <a:lstStyle/>
          <a:p>
            <a:r>
              <a:rPr lang="pt-PT" b="1"/>
              <a:t>Visão geral do </a:t>
            </a:r>
            <a:r>
              <a:rPr lang="pt-PT" b="1" err="1"/>
              <a:t>tdd</a:t>
            </a:r>
            <a:endParaRPr lang="pt-BR" b="1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BC6E722-200B-1D49-8F36-A6AF34EE98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17" y="1726994"/>
            <a:ext cx="5564166" cy="4172015"/>
          </a:xfrm>
        </p:spPr>
        <p:txBody>
          <a:bodyPr>
            <a:noAutofit/>
          </a:bodyPr>
          <a:lstStyle/>
          <a:p>
            <a:r>
              <a:rPr lang="pt-PT" sz="2800" dirty="0"/>
              <a:t>Figura padrão utilizada para descrever o ciclo do TDD</a:t>
            </a:r>
          </a:p>
          <a:p>
            <a:r>
              <a:rPr lang="pt-PT" sz="2800" dirty="0"/>
              <a:t>Na prática, o processo é mais longo, como deixado claro em muitos livros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95</a:t>
            </a:fld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238613B-4A8D-F64D-AD36-9EE1574D9DBA}"/>
              </a:ext>
            </a:extLst>
          </p:cNvPr>
          <p:cNvGrpSpPr/>
          <p:nvPr/>
        </p:nvGrpSpPr>
        <p:grpSpPr>
          <a:xfrm>
            <a:off x="5547194" y="1269006"/>
            <a:ext cx="6548119" cy="5071885"/>
            <a:chOff x="5547194" y="1269006"/>
            <a:chExt cx="6548119" cy="507188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498F3C7-F7E3-5749-AB5B-F93F05522902}"/>
                </a:ext>
              </a:extLst>
            </p:cNvPr>
            <p:cNvGrpSpPr/>
            <p:nvPr/>
          </p:nvGrpSpPr>
          <p:grpSpPr>
            <a:xfrm>
              <a:off x="7240020" y="1269006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C05EAC8C-7C5B-AF4B-A998-B675253C9981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Oval 4">
                <a:extLst>
                  <a:ext uri="{FF2B5EF4-FFF2-40B4-BE49-F238E27FC236}">
                    <a16:creationId xmlns:a16="http://schemas.microsoft.com/office/drawing/2014/main" id="{F68110C8-1B12-6041-9FB9-8B68441AEEA9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1.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um novo Teste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EDB7ED6-537D-E048-B53A-161078EE1796}"/>
                </a:ext>
              </a:extLst>
            </p:cNvPr>
            <p:cNvGrpSpPr/>
            <p:nvPr/>
          </p:nvGrpSpPr>
          <p:grpSpPr>
            <a:xfrm>
              <a:off x="8932845" y="4174546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52DCAE42-D5B7-FE45-9025-A0FD0336A9FC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rgbClr val="00B05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3" name="Oval 6">
                <a:extLst>
                  <a:ext uri="{FF2B5EF4-FFF2-40B4-BE49-F238E27FC236}">
                    <a16:creationId xmlns:a16="http://schemas.microsoft.com/office/drawing/2014/main" id="{58C61302-0277-9647-8162-16E9BFF1BE4B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2. Green: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mínimo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pro teste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passar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BF720DF-BEDE-AE41-A82C-730DEDDAD59D}"/>
                </a:ext>
              </a:extLst>
            </p:cNvPr>
            <p:cNvGrpSpPr/>
            <p:nvPr/>
          </p:nvGrpSpPr>
          <p:grpSpPr>
            <a:xfrm>
              <a:off x="5547194" y="4174546"/>
              <a:ext cx="3162468" cy="2159994"/>
              <a:chOff x="427469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8470AE-3E6F-2B49-A76C-959CBF779E08}"/>
                  </a:ext>
                </a:extLst>
              </p:cNvPr>
              <p:cNvSpPr/>
              <p:nvPr/>
            </p:nvSpPr>
            <p:spPr>
              <a:xfrm>
                <a:off x="427469" y="2733821"/>
                <a:ext cx="3162468" cy="2159994"/>
              </a:xfrm>
              <a:prstGeom prst="ellipse">
                <a:avLst/>
              </a:prstGeom>
              <a:solidFill>
                <a:srgbClr val="FFFF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1149490"/>
                  <a:satOff val="-18772"/>
                  <a:lumOff val="117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" name="Oval 8">
                <a:extLst>
                  <a:ext uri="{FF2B5EF4-FFF2-40B4-BE49-F238E27FC236}">
                    <a16:creationId xmlns:a16="http://schemas.microsoft.com/office/drawing/2014/main" id="{56D797DE-1CC4-7744-9469-60D1101550BD}"/>
                  </a:ext>
                </a:extLst>
              </p:cNvPr>
              <p:cNvSpPr txBox="1"/>
              <p:nvPr/>
            </p:nvSpPr>
            <p:spPr>
              <a:xfrm>
                <a:off x="890602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>
                    <a:solidFill>
                      <a:schemeClr val="tx1"/>
                    </a:solidFill>
                  </a:rPr>
                  <a:t>3.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Refatorar</a:t>
                </a:r>
                <a:r>
                  <a:rPr lang="en-US" sz="2400" b="1" kern="1200">
                    <a:solidFill>
                      <a:schemeClr val="tx1"/>
                    </a:solidFill>
                  </a:rPr>
                  <a:t>: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melhorar</a:t>
                </a:r>
                <a:r>
                  <a:rPr lang="en-US" sz="2400" b="1" kern="120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err="1">
                    <a:solidFill>
                      <a:schemeClr val="tx1"/>
                    </a:solidFill>
                  </a:rPr>
                  <a:t>código</a:t>
                </a:r>
                <a:endParaRPr lang="en-US" sz="2400" b="1" kern="12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04BA9738-EB18-294B-8C1D-29290B5FB142}"/>
                </a:ext>
              </a:extLst>
            </p:cNvPr>
            <p:cNvCxnSpPr>
              <a:cxnSpLocks/>
              <a:stCxn id="10" idx="1"/>
              <a:endCxn id="15" idx="2"/>
            </p:cNvCxnSpPr>
            <p:nvPr/>
          </p:nvCxnSpPr>
          <p:spPr>
            <a:xfrm rot="5400000" flipH="1" flipV="1">
              <a:off x="5554240" y="2805091"/>
              <a:ext cx="2141867" cy="1229693"/>
            </a:xfrm>
            <a:prstGeom prst="curvedConnector2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E5DBECE2-829B-1A4E-8466-EA90274F546D}"/>
                </a:ext>
              </a:extLst>
            </p:cNvPr>
            <p:cNvCxnSpPr>
              <a:cxnSpLocks/>
              <a:stCxn id="15" idx="6"/>
              <a:endCxn id="12" idx="7"/>
            </p:cNvCxnSpPr>
            <p:nvPr/>
          </p:nvCxnSpPr>
          <p:spPr>
            <a:xfrm>
              <a:off x="10402488" y="2349003"/>
              <a:ext cx="1229692" cy="2141867"/>
            </a:xfrm>
            <a:prstGeom prst="curvedConnector2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Curved Connector 21">
              <a:extLst>
                <a:ext uri="{FF2B5EF4-FFF2-40B4-BE49-F238E27FC236}">
                  <a16:creationId xmlns:a16="http://schemas.microsoft.com/office/drawing/2014/main" id="{83CC7F02-BF50-5B41-BAD0-CD0917A28F32}"/>
                </a:ext>
              </a:extLst>
            </p:cNvPr>
            <p:cNvCxnSpPr>
              <a:cxnSpLocks/>
              <a:stCxn id="12" idx="4"/>
              <a:endCxn id="10" idx="4"/>
            </p:cNvCxnSpPr>
            <p:nvPr/>
          </p:nvCxnSpPr>
          <p:spPr>
            <a:xfrm rot="5400000">
              <a:off x="8821254" y="4641715"/>
              <a:ext cx="12700" cy="3385651"/>
            </a:xfrm>
            <a:prstGeom prst="curvedConnector3">
              <a:avLst>
                <a:gd name="adj1" fmla="val 3334425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447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6" grpId="1" uiExpand="1" build="p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4D58C8F-ECAF-034A-9B37-C3A3912C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387" y="295429"/>
            <a:ext cx="5050985" cy="862758"/>
          </a:xfrm>
        </p:spPr>
        <p:txBody>
          <a:bodyPr>
            <a:normAutofit fontScale="90000"/>
          </a:bodyPr>
          <a:lstStyle/>
          <a:p>
            <a:pPr algn="ctr"/>
            <a:r>
              <a:rPr lang="pt-PT" b="1" dirty="0">
                <a:solidFill>
                  <a:schemeClr val="bg1"/>
                </a:solidFill>
              </a:rPr>
              <a:t>porém na prática...</a:t>
            </a:r>
            <a:endParaRPr lang="pt-BR" b="1" dirty="0">
              <a:solidFill>
                <a:schemeClr val="bg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4329D94-B24F-4747-A707-BF9BDCE87672}"/>
              </a:ext>
            </a:extLst>
          </p:cNvPr>
          <p:cNvGrpSpPr/>
          <p:nvPr/>
        </p:nvGrpSpPr>
        <p:grpSpPr>
          <a:xfrm>
            <a:off x="346792" y="382247"/>
            <a:ext cx="11686997" cy="6399098"/>
            <a:chOff x="346792" y="382247"/>
            <a:chExt cx="11686997" cy="639909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799BFE7-91B1-1E41-ABC4-F5BC6C61FA6A}"/>
                </a:ext>
              </a:extLst>
            </p:cNvPr>
            <p:cNvGrpSpPr/>
            <p:nvPr/>
          </p:nvGrpSpPr>
          <p:grpSpPr>
            <a:xfrm>
              <a:off x="500135" y="382247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A211D3C-4403-AC42-BD62-7090E80F9DE2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9" name="Oval 4">
                <a:extLst>
                  <a:ext uri="{FF2B5EF4-FFF2-40B4-BE49-F238E27FC236}">
                    <a16:creationId xmlns:a16="http://schemas.microsoft.com/office/drawing/2014/main" id="{8B9CE3E4-0D16-4348-9D77-9CCE7A582F8C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1.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um novo teste e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fazê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-lo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falhar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3B489DD-3AD7-D44A-906F-C24728745927}"/>
                </a:ext>
              </a:extLst>
            </p:cNvPr>
            <p:cNvGrpSpPr/>
            <p:nvPr/>
          </p:nvGrpSpPr>
          <p:grpSpPr>
            <a:xfrm>
              <a:off x="8812923" y="4204526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593C0E4-E146-4F4C-8D14-CAF0A346D5C9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rgbClr val="00B05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" name="Oval 6">
                <a:extLst>
                  <a:ext uri="{FF2B5EF4-FFF2-40B4-BE49-F238E27FC236}">
                    <a16:creationId xmlns:a16="http://schemas.microsoft.com/office/drawing/2014/main" id="{F680F34D-2D0B-9041-BFDF-738E20289B9F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3. O teste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passou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?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2801986-D063-3D4E-8204-537BFD61A66D}"/>
                </a:ext>
              </a:extLst>
            </p:cNvPr>
            <p:cNvGrpSpPr/>
            <p:nvPr/>
          </p:nvGrpSpPr>
          <p:grpSpPr>
            <a:xfrm>
              <a:off x="508338" y="4192673"/>
              <a:ext cx="3162468" cy="2159994"/>
              <a:chOff x="427469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58B0EBAD-B070-E843-A75C-460EC915783D}"/>
                  </a:ext>
                </a:extLst>
              </p:cNvPr>
              <p:cNvSpPr/>
              <p:nvPr/>
            </p:nvSpPr>
            <p:spPr>
              <a:xfrm>
                <a:off x="427469" y="2733821"/>
                <a:ext cx="3162468" cy="2159994"/>
              </a:xfrm>
              <a:prstGeom prst="ellipse">
                <a:avLst/>
              </a:prstGeom>
              <a:solidFill>
                <a:srgbClr val="FFFF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1149490"/>
                  <a:satOff val="-18772"/>
                  <a:lumOff val="1176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Oval 8">
                <a:extLst>
                  <a:ext uri="{FF2B5EF4-FFF2-40B4-BE49-F238E27FC236}">
                    <a16:creationId xmlns:a16="http://schemas.microsoft.com/office/drawing/2014/main" id="{35343A80-60BD-DB4A-BDAD-01EE35D1F572}"/>
                  </a:ext>
                </a:extLst>
              </p:cNvPr>
              <p:cNvSpPr txBox="1"/>
              <p:nvPr/>
            </p:nvSpPr>
            <p:spPr>
              <a:xfrm>
                <a:off x="890602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4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.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Refatorar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melhorar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endParaRPr lang="en-US" sz="2400" b="1" kern="120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7" name="Curved Connector 16">
              <a:extLst>
                <a:ext uri="{FF2B5EF4-FFF2-40B4-BE49-F238E27FC236}">
                  <a16:creationId xmlns:a16="http://schemas.microsoft.com/office/drawing/2014/main" id="{B88EE1EE-59CF-8346-9918-246CBCA9F71E}"/>
                </a:ext>
              </a:extLst>
            </p:cNvPr>
            <p:cNvCxnSpPr>
              <a:cxnSpLocks/>
              <a:stCxn id="15" idx="6"/>
              <a:endCxn id="11" idx="2"/>
            </p:cNvCxnSpPr>
            <p:nvPr/>
          </p:nvCxnSpPr>
          <p:spPr>
            <a:xfrm>
              <a:off x="3670806" y="5272670"/>
              <a:ext cx="5142117" cy="11853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78065D5C-CF1A-214F-9E42-B154C42A59B1}"/>
                </a:ext>
              </a:extLst>
            </p:cNvPr>
            <p:cNvCxnSpPr>
              <a:cxnSpLocks/>
              <a:stCxn id="8" idx="0"/>
              <a:endCxn id="28" idx="0"/>
            </p:cNvCxnSpPr>
            <p:nvPr/>
          </p:nvCxnSpPr>
          <p:spPr>
            <a:xfrm rot="16200000" flipH="1">
              <a:off x="5840141" y="-3376525"/>
              <a:ext cx="793682" cy="8311226"/>
            </a:xfrm>
            <a:prstGeom prst="bentConnector3">
              <a:avLst>
                <a:gd name="adj1" fmla="val -28802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C2683C30-DD62-AC48-8FB1-FD65BB6F6AE4}"/>
                </a:ext>
              </a:extLst>
            </p:cNvPr>
            <p:cNvCxnSpPr>
              <a:cxnSpLocks/>
              <a:stCxn id="11" idx="3"/>
              <a:endCxn id="15" idx="5"/>
            </p:cNvCxnSpPr>
            <p:nvPr/>
          </p:nvCxnSpPr>
          <p:spPr>
            <a:xfrm rot="5400000" flipH="1">
              <a:off x="6235938" y="3008079"/>
              <a:ext cx="11853" cy="6068383"/>
            </a:xfrm>
            <a:prstGeom prst="curvedConnector3">
              <a:avLst>
                <a:gd name="adj1" fmla="val -4597351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C67C9A7-C6B5-F04F-AD4A-80C1ABDAD5A9}"/>
                </a:ext>
              </a:extLst>
            </p:cNvPr>
            <p:cNvSpPr txBox="1"/>
            <p:nvPr/>
          </p:nvSpPr>
          <p:spPr>
            <a:xfrm>
              <a:off x="4882936" y="6135014"/>
              <a:ext cx="25185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3a: Sim, teste passou 😁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3898B48-71C2-2D4E-A250-B7A5085EA891}"/>
                </a:ext>
              </a:extLst>
            </p:cNvPr>
            <p:cNvSpPr txBox="1"/>
            <p:nvPr/>
          </p:nvSpPr>
          <p:spPr>
            <a:xfrm>
              <a:off x="3956586" y="4605205"/>
              <a:ext cx="41799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4a: Rodar o teste pra ver se a </a:t>
              </a:r>
              <a:b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</a:br>
              <a:r>
                <a:rPr lang="pt-BR" b="1" dirty="0" err="1">
                  <a:solidFill>
                    <a:schemeClr val="accent6">
                      <a:lumMod val="75000"/>
                    </a:schemeClr>
                  </a:solidFill>
                </a:rPr>
                <a:t>refatoração</a:t>
              </a:r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 não quebrou algo</a:t>
              </a:r>
            </a:p>
          </p:txBody>
        </p:sp>
        <p:cxnSp>
          <p:nvCxnSpPr>
            <p:cNvPr id="55" name="Curved Connector 54">
              <a:extLst>
                <a:ext uri="{FF2B5EF4-FFF2-40B4-BE49-F238E27FC236}">
                  <a16:creationId xmlns:a16="http://schemas.microsoft.com/office/drawing/2014/main" id="{3F333446-CB0C-624C-9A2C-E991F96EE780}"/>
                </a:ext>
              </a:extLst>
            </p:cNvPr>
            <p:cNvCxnSpPr>
              <a:cxnSpLocks/>
              <a:stCxn id="11" idx="1"/>
              <a:endCxn id="59" idx="4"/>
            </p:cNvCxnSpPr>
            <p:nvPr/>
          </p:nvCxnSpPr>
          <p:spPr>
            <a:xfrm rot="16200000" flipV="1">
              <a:off x="6912592" y="2157386"/>
              <a:ext cx="702912" cy="4024016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7D9D0F31-7CDB-A540-B061-A460F79399CE}"/>
                </a:ext>
              </a:extLst>
            </p:cNvPr>
            <p:cNvGrpSpPr/>
            <p:nvPr/>
          </p:nvGrpSpPr>
          <p:grpSpPr>
            <a:xfrm>
              <a:off x="3670806" y="1657944"/>
              <a:ext cx="3162468" cy="2159994"/>
              <a:chOff x="2120295" y="-171719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B5ABE0E8-22CF-C449-B8F6-81DD843AB6C4}"/>
                  </a:ext>
                </a:extLst>
              </p:cNvPr>
              <p:cNvSpPr/>
              <p:nvPr/>
            </p:nvSpPr>
            <p:spPr>
              <a:xfrm>
                <a:off x="2120295" y="-171719"/>
                <a:ext cx="3162468" cy="2159994"/>
              </a:xfrm>
              <a:prstGeom prst="ellipse">
                <a:avLst/>
              </a:prstGeom>
              <a:solidFill>
                <a:srgbClr val="FF0000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60" name="Oval 4">
                <a:extLst>
                  <a:ext uri="{FF2B5EF4-FFF2-40B4-BE49-F238E27FC236}">
                    <a16:creationId xmlns:a16="http://schemas.microsoft.com/office/drawing/2014/main" id="{05446017-1E47-2A4F-9C44-5ABB0385A158}"/>
                  </a:ext>
                </a:extLst>
              </p:cNvPr>
              <p:cNvSpPr txBox="1"/>
              <p:nvPr/>
            </p:nvSpPr>
            <p:spPr>
              <a:xfrm>
                <a:off x="2583428" y="14460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marL="0" lvl="0" indent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400" b="1" kern="1200" dirty="0">
                    <a:solidFill>
                      <a:schemeClr val="tx1"/>
                    </a:solidFill>
                  </a:rPr>
                  <a:t>5. Red: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Corrigir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depois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da </a:t>
                </a:r>
                <a:r>
                  <a:rPr lang="en-US" sz="2400" b="1" kern="1200" dirty="0" err="1">
                    <a:solidFill>
                      <a:schemeClr val="tx1"/>
                    </a:solidFill>
                  </a:rPr>
                  <a:t>falha</a:t>
                </a:r>
                <a:r>
                  <a:rPr lang="en-US" sz="2400" b="1" kern="1200" dirty="0">
                    <a:solidFill>
                      <a:schemeClr val="tx1"/>
                    </a:solidFill>
                  </a:rPr>
                  <a:t> do teste</a:t>
                </a: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B8946254-9D49-8F4A-BF1B-58D836C1BBC5}"/>
                </a:ext>
              </a:extLst>
            </p:cNvPr>
            <p:cNvSpPr txBox="1"/>
            <p:nvPr/>
          </p:nvSpPr>
          <p:spPr>
            <a:xfrm>
              <a:off x="6125979" y="3557523"/>
              <a:ext cx="29580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3b: Não, </a:t>
              </a:r>
            </a:p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teste não passou 😢</a:t>
              </a:r>
            </a:p>
          </p:txBody>
        </p:sp>
        <p:cxnSp>
          <p:nvCxnSpPr>
            <p:cNvPr id="88" name="Curved Connector 87">
              <a:extLst>
                <a:ext uri="{FF2B5EF4-FFF2-40B4-BE49-F238E27FC236}">
                  <a16:creationId xmlns:a16="http://schemas.microsoft.com/office/drawing/2014/main" id="{9A240678-ED82-DE4A-B74B-91F1E82FEA00}"/>
                </a:ext>
              </a:extLst>
            </p:cNvPr>
            <p:cNvCxnSpPr>
              <a:cxnSpLocks/>
              <a:stCxn id="59" idx="6"/>
            </p:cNvCxnSpPr>
            <p:nvPr/>
          </p:nvCxnSpPr>
          <p:spPr>
            <a:xfrm>
              <a:off x="6833274" y="2737941"/>
              <a:ext cx="2781396" cy="1616485"/>
            </a:xfrm>
            <a:prstGeom prst="curvedConnector3">
              <a:avLst>
                <a:gd name="adj1" fmla="val 99583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3C1920BB-34C4-3743-8A8D-CF6AAA182AD9}"/>
                </a:ext>
              </a:extLst>
            </p:cNvPr>
            <p:cNvSpPr txBox="1"/>
            <p:nvPr/>
          </p:nvSpPr>
          <p:spPr>
            <a:xfrm>
              <a:off x="10291009" y="3453265"/>
              <a:ext cx="17427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Executar o Teste</a:t>
              </a:r>
            </a:p>
          </p:txBody>
        </p:sp>
        <p:cxnSp>
          <p:nvCxnSpPr>
            <p:cNvPr id="108" name="Curved Connector 107">
              <a:extLst>
                <a:ext uri="{FF2B5EF4-FFF2-40B4-BE49-F238E27FC236}">
                  <a16:creationId xmlns:a16="http://schemas.microsoft.com/office/drawing/2014/main" id="{C201FE2E-E4E2-B84D-9FE0-7E579FC7BA40}"/>
                </a:ext>
              </a:extLst>
            </p:cNvPr>
            <p:cNvCxnSpPr>
              <a:cxnSpLocks/>
              <a:stCxn id="15" idx="0"/>
              <a:endCxn id="8" idx="4"/>
            </p:cNvCxnSpPr>
            <p:nvPr/>
          </p:nvCxnSpPr>
          <p:spPr>
            <a:xfrm rot="16200000" flipV="1">
              <a:off x="1260255" y="3363355"/>
              <a:ext cx="1650432" cy="8203"/>
            </a:xfrm>
            <a:prstGeom prst="curvedConnector3">
              <a:avLst>
                <a:gd name="adj1" fmla="val 50000"/>
              </a:avLst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0B5ABAA-D930-334E-86F6-FBA5806B9234}"/>
                </a:ext>
              </a:extLst>
            </p:cNvPr>
            <p:cNvSpPr txBox="1"/>
            <p:nvPr/>
          </p:nvSpPr>
          <p:spPr>
            <a:xfrm>
              <a:off x="346792" y="2815099"/>
              <a:ext cx="174278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Se já </a:t>
              </a:r>
              <a:r>
                <a:rPr lang="pt-BR" b="1" dirty="0" err="1">
                  <a:solidFill>
                    <a:schemeClr val="accent6">
                      <a:lumMod val="75000"/>
                    </a:schemeClr>
                  </a:solidFill>
                </a:rPr>
                <a:t>refatorou</a:t>
              </a:r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 e o teste passou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5D8F88D-94E3-394A-80CA-B0BEBFE88123}"/>
                </a:ext>
              </a:extLst>
            </p:cNvPr>
            <p:cNvGrpSpPr/>
            <p:nvPr/>
          </p:nvGrpSpPr>
          <p:grpSpPr>
            <a:xfrm>
              <a:off x="8811361" y="1175929"/>
              <a:ext cx="3162468" cy="2159994"/>
              <a:chOff x="3813120" y="2733821"/>
              <a:chExt cx="3162468" cy="2159994"/>
            </a:xfrm>
            <a:scene3d>
              <a:camera prst="orthographicFront"/>
              <a:lightRig rig="chilly" dir="t"/>
            </a:scene3d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DFA20D83-4194-3444-A9DC-B8C7BE23FAD5}"/>
                  </a:ext>
                </a:extLst>
              </p:cNvPr>
              <p:cNvSpPr/>
              <p:nvPr/>
            </p:nvSpPr>
            <p:spPr>
              <a:xfrm>
                <a:off x="3813120" y="2733821"/>
                <a:ext cx="3162468" cy="2159994"/>
              </a:xfrm>
              <a:prstGeom prst="ellipse">
                <a:avLst/>
              </a:prstGeom>
              <a:solidFill>
                <a:schemeClr val="tx2"/>
              </a:solidFill>
              <a:sp3d prstMaterial="translucentPowder">
                <a:bevelT w="127000" h="25400" prst="softRound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2">
                  <a:hueOff val="574745"/>
                  <a:satOff val="-9386"/>
                  <a:lumOff val="588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Oval 6">
                <a:extLst>
                  <a:ext uri="{FF2B5EF4-FFF2-40B4-BE49-F238E27FC236}">
                    <a16:creationId xmlns:a16="http://schemas.microsoft.com/office/drawing/2014/main" id="{7E3C0402-4748-6B44-A869-66660773BBF2}"/>
                  </a:ext>
                </a:extLst>
              </p:cNvPr>
              <p:cNvSpPr txBox="1"/>
              <p:nvPr/>
            </p:nvSpPr>
            <p:spPr>
              <a:xfrm>
                <a:off x="4276253" y="3050145"/>
                <a:ext cx="2236202" cy="1527346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91440" tIns="91440" rIns="91440" bIns="9144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400" b="1" dirty="0">
                    <a:solidFill>
                      <a:schemeClr val="tx1"/>
                    </a:solidFill>
                  </a:rPr>
                  <a:t>2.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Escrever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o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mínimo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de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código</a:t>
                </a:r>
                <a:r>
                  <a:rPr lang="en-US" sz="2400" b="1" dirty="0">
                    <a:solidFill>
                      <a:schemeClr val="tx1"/>
                    </a:solidFill>
                  </a:rPr>
                  <a:t> pro teste </a:t>
                </a:r>
                <a:r>
                  <a:rPr lang="en-US" sz="2400" b="1" dirty="0" err="1">
                    <a:solidFill>
                      <a:schemeClr val="tx1"/>
                    </a:solidFill>
                  </a:rPr>
                  <a:t>passar</a:t>
                </a:r>
                <a:endParaRPr lang="en-US" sz="2400" b="1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30" name="Curved Connector 25">
              <a:extLst>
                <a:ext uri="{FF2B5EF4-FFF2-40B4-BE49-F238E27FC236}">
                  <a16:creationId xmlns:a16="http://schemas.microsoft.com/office/drawing/2014/main" id="{3B1B0D01-2DB5-D247-9990-0060B076C1A8}"/>
                </a:ext>
              </a:extLst>
            </p:cNvPr>
            <p:cNvCxnSpPr>
              <a:cxnSpLocks/>
              <a:stCxn id="28" idx="4"/>
              <a:endCxn id="11" idx="0"/>
            </p:cNvCxnSpPr>
            <p:nvPr/>
          </p:nvCxnSpPr>
          <p:spPr>
            <a:xfrm>
              <a:off x="10392595" y="3335923"/>
              <a:ext cx="1562" cy="868603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9B27E8C-900C-774C-876B-224A0BBC9360}"/>
                </a:ext>
              </a:extLst>
            </p:cNvPr>
            <p:cNvSpPr txBox="1"/>
            <p:nvPr/>
          </p:nvSpPr>
          <p:spPr>
            <a:xfrm>
              <a:off x="6909897" y="2153445"/>
              <a:ext cx="17427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accent6">
                      <a:lumMod val="75000"/>
                    </a:schemeClr>
                  </a:solidFill>
                </a:rPr>
                <a:t>Executar o Teste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4116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932DB99-93A2-40E5-BC49-E211DCC0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48D323-B3EB-44BB-ABAA-D89B3AF28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369A695-798F-4885-AFD8-79E77718C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94982"/>
            <a:ext cx="12192000" cy="226301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2E071F9-F15E-48F8-9B0B-FF5D86811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940341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A53603-242D-6941-BA57-4D55F9836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8"/>
            <a:ext cx="10905066" cy="36188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100" b="1"/>
              <a:t>mas escrevendo testes vou gastar o dobro de tempo pra desenvolver o sistema... 😒</a:t>
            </a:r>
            <a:endParaRPr lang="en-US" sz="6100"/>
          </a:p>
        </p:txBody>
      </p:sp>
    </p:spTree>
    <p:extLst>
      <p:ext uri="{BB962C8B-B14F-4D97-AF65-F5344CB8AC3E}">
        <p14:creationId xmlns:p14="http://schemas.microsoft.com/office/powerpoint/2010/main" val="3971621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5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07"/>
            <a:ext cx="3429001" cy="1117188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540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SEM mas!!!</a:t>
            </a:r>
            <a:endParaRPr lang="pt-BR" i="1" cap="none" dirty="0">
              <a:effectLst>
                <a:outerShdw blurRad="2540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543987"/>
            <a:ext cx="10656314" cy="49065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rgbClr val="F7FFA9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Normalmente gasta-se mais tempo resolvendo problemas do que escrevendo testes para tentar </a:t>
            </a:r>
            <a:r>
              <a:rPr lang="pt-PT" sz="4400" b="1" dirty="0" err="1">
                <a:solidFill>
                  <a:srgbClr val="F7FFA9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detectar</a:t>
            </a:r>
            <a:r>
              <a:rPr lang="pt-PT" sz="4400" b="1" dirty="0">
                <a:solidFill>
                  <a:srgbClr val="F7FFA9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 tais problemas o quanto antes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98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905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5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9B593D1-1F70-2347-80A6-520C61091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07"/>
            <a:ext cx="3429001" cy="1117188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540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SEM mas!!!</a:t>
            </a:r>
            <a:endParaRPr lang="pt-BR" i="1" cap="none" dirty="0">
              <a:effectLst>
                <a:outerShdw blurRad="2540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886" y="1543987"/>
            <a:ext cx="10656314" cy="490653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4400" b="1" dirty="0">
                <a:solidFill>
                  <a:srgbClr val="F7FFA9"/>
                </a:solidFill>
                <a:effectLst>
                  <a:outerShdw blurRad="50800" dist="38100" dir="2700000" algn="tl" rotWithShape="0">
                    <a:schemeClr val="tx1"/>
                  </a:outerShdw>
                </a:effectLst>
              </a:rPr>
              <a:t>Escrever os testes antes é mais fácil pois você ainda está com a solução fresca na mente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99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74368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3759</Words>
  <Application>Microsoft Macintosh PowerPoint</Application>
  <PresentationFormat>Widescreen</PresentationFormat>
  <Paragraphs>590</Paragraphs>
  <Slides>153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153</vt:i4>
      </vt:variant>
    </vt:vector>
  </HeadingPairs>
  <TitlesOfParts>
    <vt:vector size="158" baseType="lpstr">
      <vt:lpstr>Arial</vt:lpstr>
      <vt:lpstr>Calibri</vt:lpstr>
      <vt:lpstr>Century Gothic</vt:lpstr>
      <vt:lpstr>Wingdings 3</vt:lpstr>
      <vt:lpstr>Vapor Trail</vt:lpstr>
      <vt:lpstr>Test-Driven Development (TDD): Desenvolvimento Guiado por Testes Porque e como Aplicar</vt:lpstr>
      <vt:lpstr>Agenda</vt:lpstr>
      <vt:lpstr>Mas antes de começarmos...</vt:lpstr>
      <vt:lpstr>Como aprendemos a escrever código?</vt:lpstr>
      <vt:lpstr>Para ficar mais fácil, o que é mesmo um algoritmo? 🤔</vt:lpstr>
      <vt:lpstr>No aprendizado: estudante vê um problema e tenta resolvê-lo como um todo, pensando na solução final completa.</vt:lpstr>
      <vt:lpstr>O que esse código faz?</vt:lpstr>
      <vt:lpstr>E agora?</vt:lpstr>
      <vt:lpstr>Como implementar métodos</vt:lpstr>
      <vt:lpstr>Métodos pequenos: 1 só tarefa</vt:lpstr>
      <vt:lpstr>PowerPoint Presentation</vt:lpstr>
      <vt:lpstr>PowerPoint Presentation</vt:lpstr>
      <vt:lpstr>PowerPoint Presentation</vt:lpstr>
      <vt:lpstr>Método longo: difícil de ler</vt:lpstr>
      <vt:lpstr>PowerPoint Presentation</vt:lpstr>
      <vt:lpstr>porque implementar métodos Pequenos?</vt:lpstr>
      <vt:lpstr>PowerPoint Presentation</vt:lpstr>
      <vt:lpstr>PowerPoint Presentation</vt:lpstr>
      <vt:lpstr>PowerPoint Presentation</vt:lpstr>
      <vt:lpstr>PowerPoint Presentation</vt:lpstr>
      <vt:lpstr>“O tempo que passamos lendo Código é muito maior que o tempo escrevendo Código. Tornar o Código mais fácil de ler, torna mais fácil escrever Código.”</vt:lpstr>
      <vt:lpstr>PowerPoint Presentation</vt:lpstr>
      <vt:lpstr>porque implementar métodos pequenos e com única responsabilidade?</vt:lpstr>
      <vt:lpstr>Para...</vt:lpstr>
      <vt:lpstr>Código Duplicado</vt:lpstr>
      <vt:lpstr>Código Duplicado</vt:lpstr>
      <vt:lpstr>Código Duplicado</vt:lpstr>
      <vt:lpstr>Código Duplicado</vt:lpstr>
      <vt:lpstr>Código Duplicado</vt:lpstr>
      <vt:lpstr>Código Duplicado</vt:lpstr>
      <vt:lpstr>Código Duplicado</vt:lpstr>
      <vt:lpstr>Código Duplicado</vt:lpstr>
      <vt:lpstr>Código Duplicado</vt:lpstr>
      <vt:lpstr>Código Duplicado</vt:lpstr>
      <vt:lpstr>Exemplo de degradação</vt:lpstr>
      <vt:lpstr>o que tdd tem a ver com OOP e etc?</vt:lpstr>
      <vt:lpstr>PowerPoint Presentation</vt:lpstr>
      <vt:lpstr>PowerPoint Presentation</vt:lpstr>
      <vt:lpstr>A resposta é: NADA! 😆</vt:lpstr>
      <vt:lpstr>Como assim 🤔?! Guiado é sinônimo de Orientado 🤓 📖 (dicio.com.br)</vt:lpstr>
      <vt:lpstr>o que tdd tem a ver com OOP e etc.?</vt:lpstr>
      <vt:lpstr>o que tdd tem a ver com OOP e etc.?</vt:lpstr>
      <vt:lpstr>PowerPoint Presentation</vt:lpstr>
      <vt:lpstr>o que tdd tem a ver com OOP e etc.?</vt:lpstr>
      <vt:lpstr>o que tdd tem a ver com OOP e etc.?</vt:lpstr>
      <vt:lpstr>o que tdd tem a ver com OOP e etc.?</vt:lpstr>
      <vt:lpstr>Porque aplicar tdd? 🤔</vt:lpstr>
      <vt:lpstr>Escrever código nem sempre é fácil! 😢</vt:lpstr>
      <vt:lpstr>Vamos analisar como intuitivamente testamos nossos softwares</vt:lpstr>
      <vt:lpstr>Como aprendemos sobre testes  em introdução à programação</vt:lpstr>
      <vt:lpstr>Como aprendemos sobre testes  em introdução à programação</vt:lpstr>
      <vt:lpstr>Fim da história…</vt:lpstr>
      <vt:lpstr>PowerPoint Presentation</vt:lpstr>
      <vt:lpstr>Esse processo manual é...</vt:lpstr>
      <vt:lpstr>Com o tempo</vt:lpstr>
      <vt:lpstr>exatamente! Mas isso é igual conselho de pai 😥</vt:lpstr>
      <vt:lpstr>Com o tempo…</vt:lpstr>
      <vt:lpstr>Com o tempo…</vt:lpstr>
      <vt:lpstr>Com o tempo…</vt:lpstr>
      <vt:lpstr>Com o tempo…</vt:lpstr>
      <vt:lpstr>Com o tempo…</vt:lpstr>
      <vt:lpstr>Com o tempo…</vt:lpstr>
      <vt:lpstr>Com o tempo…</vt:lpstr>
      <vt:lpstr>Enfim ... Porque aplicar tdd?</vt:lpstr>
      <vt:lpstr>Enfim ... Porque aplicar tdd?</vt:lpstr>
      <vt:lpstr>Enfim ... Porque aplicar tdd?</vt:lpstr>
      <vt:lpstr>Enfim ... Porque aplicar tdd?</vt:lpstr>
      <vt:lpstr>Enfim ... Porque aplicar tdd?</vt:lpstr>
      <vt:lpstr>Enfim ... Porque aplicar tdd?</vt:lpstr>
      <vt:lpstr>Enfim ... Porque aplicar tdd?</vt:lpstr>
      <vt:lpstr>Enfim ... Porque aplicar tdd?</vt:lpstr>
      <vt:lpstr>Enfim ... Porque aplicar tdd?</vt:lpstr>
      <vt:lpstr>Enfim ... Porque aplicar tdd?</vt:lpstr>
      <vt:lpstr>Enfim ... Porque aplicar tdd?</vt:lpstr>
      <vt:lpstr>Enfim ... Porque aplicar tdd?</vt:lpstr>
      <vt:lpstr>Mas você ainda se acha bom o suficiente pra não precisar de testes?</vt:lpstr>
      <vt:lpstr>PowerPoint Presentation</vt:lpstr>
      <vt:lpstr>Mas cuidado...</vt:lpstr>
      <vt:lpstr>PowerPoint Presentation</vt:lpstr>
      <vt:lpstr>E mesmo escrevendo testes unitários... </vt:lpstr>
      <vt:lpstr>PowerPoint Presentation</vt:lpstr>
      <vt:lpstr>PowerPoint Presentation</vt:lpstr>
      <vt:lpstr>como Aplicar tdd?</vt:lpstr>
      <vt:lpstr>Escrever o teste antes do código!</vt:lpstr>
      <vt:lpstr>PowerPoint Presentation</vt:lpstr>
      <vt:lpstr>isso mesmo… </vt:lpstr>
      <vt:lpstr> temos que pensar quais valores de entrada e qual resultado esperado. </vt:lpstr>
      <vt:lpstr>Abordagem “test first”</vt:lpstr>
      <vt:lpstr>O ciclo TDD</vt:lpstr>
      <vt:lpstr>O ciclo TDD</vt:lpstr>
      <vt:lpstr>Etapa #1: Red</vt:lpstr>
      <vt:lpstr>Etapa #2: Green</vt:lpstr>
      <vt:lpstr>Etapa #3: Refactor</vt:lpstr>
      <vt:lpstr>Depois das 3 etapas concluídas: reinicie o ciclo para implementar o próximo sub-problema </vt:lpstr>
      <vt:lpstr>Visão geral do tdd</vt:lpstr>
      <vt:lpstr>porém na prática...</vt:lpstr>
      <vt:lpstr>mas escrevendo testes vou gastar o dobro de tempo pra desenvolver o sistema... 😒</vt:lpstr>
      <vt:lpstr>SEM mas!!!</vt:lpstr>
      <vt:lpstr>SEM mas!!!</vt:lpstr>
      <vt:lpstr>SEM mas!!!</vt:lpstr>
      <vt:lpstr>SEM mas!!!</vt:lpstr>
      <vt:lpstr>SEM mas!!!</vt:lpstr>
      <vt:lpstr>Mas tenha em mente que...</vt:lpstr>
      <vt:lpstr>Testes apenas são capazes de mostrar a presença de erros, não sua ausência.</vt:lpstr>
      <vt:lpstr>PowerPoint Presentation</vt:lpstr>
      <vt:lpstr>PowerPoint Presentation</vt:lpstr>
      <vt:lpstr>PowerPoint Presentation</vt:lpstr>
      <vt:lpstr>Boas práticas do tdd F.I.R.S.T  (Clean Code) </vt:lpstr>
      <vt:lpstr>F.I.R.S.T</vt:lpstr>
      <vt:lpstr>F.I.R.S.T</vt:lpstr>
      <vt:lpstr>F.I.R.S.T</vt:lpstr>
      <vt:lpstr>F.I.R.S.T</vt:lpstr>
      <vt:lpstr>F.I.R.S.T</vt:lpstr>
      <vt:lpstr>F.I.R.S.T</vt:lpstr>
      <vt:lpstr>F.I.R.S.T</vt:lpstr>
      <vt:lpstr>F.I.R.S.T</vt:lpstr>
      <vt:lpstr>F.I.R.S.T</vt:lpstr>
      <vt:lpstr>F.I.R.S.T</vt:lpstr>
      <vt:lpstr>F.I.R.S.T</vt:lpstr>
      <vt:lpstr>F.I.R.S.T</vt:lpstr>
      <vt:lpstr>F.I.R.S.T</vt:lpstr>
      <vt:lpstr>F.I.R.S.T</vt:lpstr>
      <vt:lpstr>F.I.R.S.T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Boas práticas do tdd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Test-Driven Development (TDD): Desenvolvimento Guiado por Testes Porque e como Aplicar</dc:title>
  <dc:creator>Manoel Campos da Silva Filho</dc:creator>
  <cp:lastModifiedBy>Manoel Campos da Silva Filho</cp:lastModifiedBy>
  <cp:revision>11</cp:revision>
  <dcterms:created xsi:type="dcterms:W3CDTF">2020-11-19T14:58:53Z</dcterms:created>
  <dcterms:modified xsi:type="dcterms:W3CDTF">2020-11-19T15:32:46Z</dcterms:modified>
</cp:coreProperties>
</file>

<file path=docProps/thumbnail.jpeg>
</file>